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charts/chart7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charts/style1.xml" ContentType="application/vnd.ms-office.chartstyl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charts/chart8.xml" ContentType="application/vnd.openxmlformats-officedocument.drawingml.char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Default Extension="jpg" ContentType="image/jpeg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68" r:id="rId3"/>
    <p:sldMasterId id="2147483780" r:id="rId4"/>
    <p:sldMasterId id="2147483792" r:id="rId5"/>
    <p:sldMasterId id="2147483804" r:id="rId6"/>
    <p:sldMasterId id="2147483828" r:id="rId7"/>
    <p:sldMasterId id="2147483840" r:id="rId8"/>
    <p:sldMasterId id="2147483852" r:id="rId9"/>
  </p:sldMasterIdLst>
  <p:sldIdLst>
    <p:sldId id="279" r:id="rId10"/>
    <p:sldId id="292" r:id="rId11"/>
    <p:sldId id="281" r:id="rId12"/>
    <p:sldId id="282" r:id="rId13"/>
    <p:sldId id="273" r:id="rId14"/>
    <p:sldId id="283" r:id="rId15"/>
    <p:sldId id="256" r:id="rId16"/>
    <p:sldId id="258" r:id="rId17"/>
    <p:sldId id="260" r:id="rId18"/>
    <p:sldId id="261" r:id="rId19"/>
    <p:sldId id="275" r:id="rId20"/>
    <p:sldId id="285" r:id="rId21"/>
    <p:sldId id="262" r:id="rId22"/>
    <p:sldId id="284" r:id="rId23"/>
    <p:sldId id="276" r:id="rId24"/>
    <p:sldId id="287" r:id="rId25"/>
    <p:sldId id="267" r:id="rId26"/>
    <p:sldId id="291" r:id="rId27"/>
    <p:sldId id="288" r:id="rId28"/>
    <p:sldId id="278" r:id="rId29"/>
    <p:sldId id="289" r:id="rId30"/>
    <p:sldId id="271" r:id="rId31"/>
    <p:sldId id="27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10DDA579-E20D-4390-A29B-7D681F41E47C}">
          <p14:sldIdLst>
            <p14:sldId id="279"/>
            <p14:sldId id="292"/>
            <p14:sldId id="281"/>
            <p14:sldId id="282"/>
            <p14:sldId id="273"/>
            <p14:sldId id="283"/>
            <p14:sldId id="256"/>
            <p14:sldId id="258"/>
            <p14:sldId id="260"/>
            <p14:sldId id="261"/>
            <p14:sldId id="275"/>
            <p14:sldId id="285"/>
            <p14:sldId id="262"/>
            <p14:sldId id="284"/>
            <p14:sldId id="276"/>
            <p14:sldId id="287"/>
            <p14:sldId id="267"/>
            <p14:sldId id="291"/>
            <p14:sldId id="288"/>
            <p14:sldId id="278"/>
            <p14:sldId id="289"/>
            <p14:sldId id="271"/>
            <p14:sldId id="272"/>
            <p14:sldId id="29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402"/>
    <a:srgbClr val="003300"/>
    <a:srgbClr val="008000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2" autoAdjust="0"/>
    <p:restoredTop sz="94699" autoAdjust="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26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.14769417711674929"/>
          <c:y val="4.4593209776530994E-2"/>
          <c:w val="0.83533051424127569"/>
          <c:h val="0.8396293214306557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2021 წ. გეგმა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-6.0185185185185147E-2"/>
                  <c:y val="-3.8872521392130065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36,002.8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C3E-417C-A25A-C394F10224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 sz="2400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0.0</c:formatCode>
                <c:ptCount val="1"/>
                <c:pt idx="0">
                  <c:v>36002.800000000003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3E-417C-A25A-C394F1022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 წ. პროექტი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blurRad="40000" dist="23000" dir="5400000" rotWithShape="0">
                <a:schemeClr val="accent4">
                  <a:lumMod val="75000"/>
                  <a:alpha val="35000"/>
                </a:schemeClr>
              </a:outerShdw>
            </a:effectLst>
          </c:spPr>
          <c:dLbls>
            <c:dLbl>
              <c:idx val="0"/>
              <c:layout>
                <c:manualLayout>
                  <c:x val="0.10802469135802487"/>
                  <c:y val="-5.9604532801266284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წელი 45,145.8</a:t>
                    </a:r>
                    <a:endParaRPr lang="en-US" dirty="0" smtClean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C3E-417C-A25A-C394F10224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24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0.0</c:formatCode>
                <c:ptCount val="1"/>
                <c:pt idx="0">
                  <c:v>45145.8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C3E-417C-A25A-C394F10224C7}"/>
            </c:ext>
          </c:extLst>
        </c:ser>
        <c:dLbls>
          <c:showVal val="1"/>
        </c:dLbls>
        <c:gapWidth val="75"/>
        <c:shape val="box"/>
        <c:axId val="148497920"/>
        <c:axId val="148499456"/>
        <c:axId val="0"/>
      </c:bar3DChart>
      <c:catAx>
        <c:axId val="14849792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ru-RU"/>
            </a:pPr>
            <a:endParaRPr lang="en-US"/>
          </a:p>
        </c:txPr>
        <c:crossAx val="148499456"/>
        <c:crosses val="autoZero"/>
        <c:auto val="1"/>
        <c:lblAlgn val="ctr"/>
        <c:lblOffset val="100"/>
      </c:catAx>
      <c:valAx>
        <c:axId val="148499456"/>
        <c:scaling>
          <c:orientation val="minMax"/>
        </c:scaling>
        <c:delete val="1"/>
        <c:axPos val="l"/>
        <c:numFmt formatCode="0.0" sourceLinked="1"/>
        <c:majorTickMark val="none"/>
        <c:tickLblPos val="nextTo"/>
        <c:crossAx val="1484979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80631671794991"/>
          <c:y val="9.6930653333556327E-2"/>
          <c:w val="0.86219368328205004"/>
          <c:h val="0.70421941104663799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136-4543-BFDE-89517A0AA85C}"/>
              </c:ext>
            </c:extLst>
          </c:dPt>
          <c:dPt>
            <c:idx val="1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136-4543-BFDE-89517A0AA85C}"/>
              </c:ext>
            </c:extLst>
          </c:dPt>
          <c:dLbls>
            <c:dLbl>
              <c:idx val="0"/>
              <c:layout>
                <c:manualLayout>
                  <c:x val="-2.5417228259445757E-2"/>
                  <c:y val="-0.10087623952776698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101,797.6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136-4543-BFDE-89517A0AA85C}"/>
                </c:ext>
              </c:extLst>
            </c:dLbl>
            <c:dLbl>
              <c:idx val="1"/>
              <c:layout>
                <c:manualLayout>
                  <c:x val="0"/>
                  <c:y val="-8.4948412233909143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101.449.8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136-4543-BFDE-89517A0AA8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3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წელი გეგმა</c:v>
                </c:pt>
                <c:pt idx="1">
                  <c:v>2022 წელი პროექტი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21565.5</c:v>
                </c:pt>
                <c:pt idx="1">
                  <c:v>28228.1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136-4543-BFDE-89517A0AA85C}"/>
            </c:ext>
          </c:extLst>
        </c:ser>
        <c:dLbls>
          <c:showVal val="1"/>
        </c:dLbls>
        <c:shape val="box"/>
        <c:axId val="162516992"/>
        <c:axId val="162518528"/>
        <c:axId val="0"/>
      </c:bar3DChart>
      <c:catAx>
        <c:axId val="162516992"/>
        <c:scaling>
          <c:orientation val="minMax"/>
        </c:scaling>
        <c:delete val="1"/>
        <c:axPos val="b"/>
        <c:majorGridlines/>
        <c:numFmt formatCode="General" sourceLinked="1"/>
        <c:majorTickMark val="none"/>
        <c:tickLblPos val="nextTo"/>
        <c:crossAx val="162518528"/>
        <c:crosses val="autoZero"/>
        <c:auto val="1"/>
        <c:lblAlgn val="ctr"/>
        <c:lblOffset val="100"/>
      </c:catAx>
      <c:valAx>
        <c:axId val="1625185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16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view3D>
      <c:rotX val="30"/>
      <c:depthPercent val="100"/>
      <c:perspective val="30"/>
    </c:view3D>
    <c:plotArea>
      <c:layout>
        <c:manualLayout>
          <c:layoutTarget val="inner"/>
          <c:xMode val="edge"/>
          <c:yMode val="edge"/>
          <c:x val="8.8977848674088464E-2"/>
          <c:y val="0.10540554381921788"/>
          <c:w val="0.84226190476190166"/>
          <c:h val="0.8247718692697666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 w="9525"/>
          </c:spPr>
          <c:explosion val="13"/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 w="9525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A62-46C1-999C-34C442F39B30}"/>
              </c:ext>
            </c:extLst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  <a:ln w="9525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A62-46C1-999C-34C442F39B30}"/>
              </c:ext>
            </c:extLst>
          </c:dPt>
          <c:dPt>
            <c:idx val="2"/>
            <c:spPr>
              <a:solidFill>
                <a:schemeClr val="accent6">
                  <a:lumMod val="20000"/>
                  <a:lumOff val="80000"/>
                </a:schemeClr>
              </a:solidFill>
              <a:ln w="9525"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A62-46C1-999C-34C442F39B30}"/>
              </c:ext>
            </c:extLst>
          </c:dPt>
          <c:dLbls>
            <c:dLbl>
              <c:idx val="0"/>
              <c:layout>
                <c:manualLayout>
                  <c:x val="-0.24881583689440395"/>
                  <c:y val="-8.101808540970748E-2"/>
                </c:manualLayout>
              </c:layout>
              <c:tx>
                <c:rich>
                  <a:bodyPr rot="0" vert="horz"/>
                  <a:lstStyle/>
                  <a:p>
                    <a:pPr>
                      <a:defRPr lang="en-US" sz="1200"/>
                    </a:pPr>
                    <a:r>
                      <a:rPr lang="ka-GE" sz="1200" b="1" dirty="0" smtClean="0"/>
                      <a:t>გადასახადები</a:t>
                    </a:r>
                    <a:r>
                      <a:rPr lang="ka-GE" sz="1200" dirty="0" smtClean="0"/>
                      <a:t> </a:t>
                    </a:r>
                    <a:r>
                      <a:rPr lang="ka-GE" sz="1200" b="1" i="0" u="none" strike="noStrike" baseline="0" dirty="0" smtClean="0"/>
                      <a:t>45848</a:t>
                    </a:r>
                  </a:p>
                  <a:p>
                    <a:pPr>
                      <a:defRPr lang="en-US" sz="1200"/>
                    </a:pPr>
                    <a:r>
                      <a:rPr lang="ka-GE" sz="1200" b="1" i="0" u="none" strike="noStrike" baseline="0" dirty="0" smtClean="0"/>
                      <a:t>45,2%</a:t>
                    </a:r>
                    <a:endParaRPr lang="ka-GE" sz="1200" b="1" dirty="0"/>
                  </a:p>
                </c:rich>
              </c:tx>
              <c:spPr/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A62-46C1-999C-34C442F39B30}"/>
                </c:ext>
              </c:extLst>
            </c:dLbl>
            <c:dLbl>
              <c:idx val="1"/>
              <c:layout>
                <c:manualLayout>
                  <c:x val="-4.5452077111050822E-2"/>
                  <c:y val="4.8876512387167393E-4"/>
                </c:manualLayout>
              </c:layout>
              <c:tx>
                <c:rich>
                  <a:bodyPr rot="0" vert="horz"/>
                  <a:lstStyle/>
                  <a:p>
                    <a:pPr>
                      <a:defRPr lang="en-US" sz="1200"/>
                    </a:pPr>
                    <a:r>
                      <a:rPr lang="ka-GE" sz="1200" b="1" dirty="0" smtClean="0"/>
                      <a:t>გრანტები</a:t>
                    </a:r>
                  </a:p>
                  <a:p>
                    <a:pPr>
                      <a:defRPr lang="en-US" sz="1200"/>
                    </a:pPr>
                    <a:r>
                      <a:rPr lang="ka-GE" sz="1200" b="1" dirty="0" smtClean="0"/>
                      <a:t> 47432,3</a:t>
                    </a:r>
                  </a:p>
                  <a:p>
                    <a:pPr>
                      <a:defRPr lang="en-US" sz="1200"/>
                    </a:pPr>
                    <a:r>
                      <a:rPr lang="ka-GE" sz="1200" b="1" dirty="0" smtClean="0"/>
                      <a:t>46,8%</a:t>
                    </a:r>
                    <a:endParaRPr lang="ka-GE" sz="1200" b="1" dirty="0" smtClean="0"/>
                  </a:p>
                </c:rich>
              </c:tx>
              <c:spPr/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A62-46C1-999C-34C442F39B30}"/>
                </c:ext>
              </c:extLst>
            </c:dLbl>
            <c:dLbl>
              <c:idx val="2"/>
              <c:layout>
                <c:manualLayout>
                  <c:x val="5.6092972214680084E-2"/>
                  <c:y val="-5.141284168747199E-2"/>
                </c:manualLayout>
              </c:layout>
              <c:tx>
                <c:rich>
                  <a:bodyPr rot="0" vert="horz"/>
                  <a:lstStyle/>
                  <a:p>
                    <a:pPr>
                      <a:defRPr lang="en-US" sz="1200"/>
                    </a:pPr>
                    <a:r>
                      <a:rPr lang="ka-GE" sz="1200" b="1" dirty="0"/>
                      <a:t>სხვა </a:t>
                    </a:r>
                    <a:r>
                      <a:rPr lang="ka-GE" sz="1200" b="1" dirty="0" smtClean="0"/>
                      <a:t>შემოსავლები 6332,0</a:t>
                    </a:r>
                  </a:p>
                  <a:p>
                    <a:pPr>
                      <a:defRPr lang="en-US" sz="1200"/>
                    </a:pPr>
                    <a:r>
                      <a:rPr lang="ka-GE" sz="1200" b="1" dirty="0" smtClean="0"/>
                      <a:t>6,2</a:t>
                    </a:r>
                    <a:r>
                      <a:rPr lang="ka-GE" sz="1200" b="1" baseline="0" dirty="0" smtClean="0"/>
                      <a:t>%</a:t>
                    </a:r>
                    <a:endParaRPr lang="ka-GE" sz="1200" b="1" dirty="0"/>
                  </a:p>
                </c:rich>
              </c:tx>
              <c:spPr/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A62-46C1-999C-34C442F39B30}"/>
                </c:ext>
              </c:extLst>
            </c:dLbl>
            <c:dLbl>
              <c:idx val="3"/>
              <c:layout>
                <c:manualLayout>
                  <c:x val="0.19068139650647148"/>
                  <c:y val="0"/>
                </c:manualLayout>
              </c:layout>
              <c:tx>
                <c:rich>
                  <a:bodyPr rot="0" vert="horz"/>
                  <a:lstStyle/>
                  <a:p>
                    <a:pPr>
                      <a:defRPr lang="en-US" sz="1200"/>
                    </a:pPr>
                    <a:r>
                      <a:rPr lang="ka-GE" sz="1200" b="1" dirty="0"/>
                      <a:t>არაფინანსური აქტივების </a:t>
                    </a:r>
                    <a:r>
                      <a:rPr lang="ka-GE" sz="1200" b="1" dirty="0" smtClean="0"/>
                      <a:t>კლება</a:t>
                    </a:r>
                    <a:r>
                      <a:rPr lang="ka-GE" sz="1200" b="1" baseline="0" dirty="0" smtClean="0"/>
                      <a:t> </a:t>
                    </a:r>
                    <a:r>
                      <a:rPr lang="ka-GE" sz="1200" b="1" dirty="0" smtClean="0"/>
                      <a:t>400,0</a:t>
                    </a:r>
                  </a:p>
                  <a:p>
                    <a:pPr>
                      <a:defRPr lang="en-US" sz="1200"/>
                    </a:pPr>
                    <a:r>
                      <a:rPr lang="ka-GE" sz="1200" b="1" dirty="0" smtClean="0"/>
                      <a:t>    0,4%</a:t>
                    </a:r>
                  </a:p>
                  <a:p>
                    <a:pPr>
                      <a:defRPr lang="en-US" sz="1200"/>
                    </a:pPr>
                    <a:endParaRPr lang="ka-GE" sz="1200" dirty="0"/>
                  </a:p>
                </c:rich>
              </c:tx>
              <c:spPr/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A62-46C1-999C-34C442F39B30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A62-46C1-999C-34C442F39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200"/>
                </a:pPr>
                <a:endParaRPr lang="en-US"/>
              </a:p>
            </c:txPr>
            <c:dLblPos val="outEnd"/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გადასახადები</c:v>
                </c:pt>
                <c:pt idx="1">
                  <c:v>გრანტები</c:v>
                </c:pt>
                <c:pt idx="2">
                  <c:v>სხვა შემოსავლები</c:v>
                </c:pt>
                <c:pt idx="3">
                  <c:v>არაფინანსური აქტივების კლება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74.522195967847665</c:v>
                </c:pt>
                <c:pt idx="1">
                  <c:v>67.308816392176439</c:v>
                </c:pt>
                <c:pt idx="2">
                  <c:v>11.405656066118524</c:v>
                </c:pt>
                <c:pt idx="3">
                  <c:v>1.9484131060893237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A62-46C1-999C-34C442F39B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გადასახადები</c:v>
                </c:pt>
                <c:pt idx="1">
                  <c:v>გრანტები</c:v>
                </c:pt>
                <c:pt idx="2">
                  <c:v>სხვა შემოსავლები</c:v>
                </c:pt>
                <c:pt idx="3">
                  <c:v>არაფინანსური აქტივების კლება</c:v>
                </c:pt>
              </c:strCache>
            </c:strRef>
          </c:cat>
          <c:val>
            <c:numRef>
              <c:f>Sheet1!$C$2:$C$6</c:f>
              <c:numCache>
                <c:formatCode>#,##0.00</c:formatCode>
                <c:ptCount val="5"/>
                <c:pt idx="0" formatCode="#,##0.000">
                  <c:v>21036.2</c:v>
                </c:pt>
                <c:pt idx="1">
                  <c:v>19000</c:v>
                </c:pt>
                <c:pt idx="2">
                  <c:v>3219.6</c:v>
                </c:pt>
                <c:pt idx="3">
                  <c:v>550</c:v>
                </c:pt>
                <c:pt idx="4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A62-46C1-999C-34C442F39B30}"/>
            </c:ext>
          </c:extLst>
        </c:ser>
        <c:dLbls>
          <c:showVal val="1"/>
          <c:showCatName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0"/>
  <c:chart>
    <c:autoTitleDeleted val="1"/>
    <c:view3D>
      <c:rAngAx val="1"/>
    </c:view3D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4267912772585743E-2"/>
          <c:y val="2.5821596244131433E-2"/>
          <c:w val="0.96573208722741433"/>
          <c:h val="0.8630985915492970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3.9002134079034513E-5"/>
                  <c:y val="-5.4768215592769211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გეგმა 42,394.4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B0-4C76-9DB3-D98708E32DB6}"/>
                </c:ext>
              </c:extLst>
            </c:dLbl>
            <c:dLbl>
              <c:idx val="1"/>
              <c:layout>
                <c:manualLayout>
                  <c:x val="1.5595702406358084E-2"/>
                  <c:y val="-5.6279250304979107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წელი პროექტი 45,848.0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B0-4C76-9DB3-D98708E32DB6}"/>
                </c:ext>
              </c:extLst>
            </c:dLbl>
            <c:dLbl>
              <c:idx val="2"/>
              <c:layout>
                <c:manualLayout>
                  <c:x val="1.9217259057571073E-2"/>
                  <c:y val="-1.87499537909875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3B0-4C76-9DB3-D98708E32D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წელი გეგმა</c:v>
                </c:pt>
                <c:pt idx="1">
                  <c:v>2022 წელი პროექტი</c:v>
                </c:pt>
              </c:strCache>
            </c:strRef>
          </c:cat>
          <c:val>
            <c:numRef>
              <c:f>Sheet1!$B$2:$B$3</c:f>
              <c:numCache>
                <c:formatCode>#,##0.00</c:formatCode>
                <c:ptCount val="2"/>
                <c:pt idx="0">
                  <c:v>18561.599999999962</c:v>
                </c:pt>
                <c:pt idx="1">
                  <c:v>22956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3B0-4C76-9DB3-D98708E32DB6}"/>
            </c:ext>
          </c:extLst>
        </c:ser>
        <c:dLbls>
          <c:showVal val="1"/>
        </c:dLbls>
        <c:shape val="cylinder"/>
        <c:axId val="162417280"/>
        <c:axId val="162427264"/>
        <c:axId val="0"/>
      </c:bar3DChart>
      <c:catAx>
        <c:axId val="162417280"/>
        <c:scaling>
          <c:orientation val="minMax"/>
        </c:scaling>
        <c:delete val="1"/>
        <c:axPos val="b"/>
        <c:numFmt formatCode="General" sourceLinked="0"/>
        <c:majorTickMark val="none"/>
        <c:tickLblPos val="nextTo"/>
        <c:crossAx val="162427264"/>
        <c:crosses val="autoZero"/>
        <c:auto val="1"/>
        <c:lblAlgn val="ctr"/>
        <c:lblOffset val="100"/>
      </c:catAx>
      <c:valAx>
        <c:axId val="162427264"/>
        <c:scaling>
          <c:orientation val="minMax"/>
        </c:scaling>
        <c:delete val="1"/>
        <c:axPos val="l"/>
        <c:numFmt formatCode="#,##0.00" sourceLinked="1"/>
        <c:tickLblPos val="none"/>
        <c:crossAx val="1624172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13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Lbls>
            <c:dLbl>
              <c:idx val="0"/>
              <c:layout>
                <c:manualLayout>
                  <c:x val="8.7787553176411168E-2"/>
                  <c:y val="-4.3532633062191878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წლის გეგმა 6,304.3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2027297395562659"/>
                      <c:h val="0.197662204573112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D57-4B65-834D-07C6E613E5BA}"/>
                </c:ext>
              </c:extLst>
            </c:dLbl>
            <c:dLbl>
              <c:idx val="1"/>
              <c:layout>
                <c:manualLayout>
                  <c:x val="0.14917652308950044"/>
                  <c:y val="-3.9345951023719614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lang="en-US"/>
                    </a:pPr>
                    <a:r>
                      <a:rPr lang="ka-GE" dirty="0" smtClean="0"/>
                      <a:t>2026 წელი პროქტი 6,332.0</a:t>
                    </a:r>
                    <a:endParaRPr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0070734127187904"/>
                      <c:h val="0.1027626550524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D57-4B65-834D-07C6E613E5BA}"/>
                </c:ext>
              </c:extLst>
            </c:dLbl>
            <c:dLbl>
              <c:idx val="2"/>
              <c:layout>
                <c:manualLayout>
                  <c:x val="2.8563053450094439E-2"/>
                  <c:y val="-4.926638571587002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57-4B65-834D-07C6E613E5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წლის გეგმა </c:v>
                </c:pt>
                <c:pt idx="1">
                  <c:v>2022 წელი პროექტი</c:v>
                </c:pt>
              </c:strCache>
            </c:strRef>
          </c:cat>
          <c:val>
            <c:numRef>
              <c:f>Sheet1!$B$2:$B$3</c:f>
              <c:numCache>
                <c:formatCode>#,##0.0</c:formatCode>
                <c:ptCount val="2"/>
                <c:pt idx="0">
                  <c:v>1723.9</c:v>
                </c:pt>
                <c:pt idx="1">
                  <c:v>2540.1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D57-4B65-834D-07C6E613E5BA}"/>
            </c:ext>
          </c:extLst>
        </c:ser>
        <c:dLbls>
          <c:showVal val="1"/>
        </c:dLbls>
        <c:shape val="cylinder"/>
        <c:axId val="166412288"/>
        <c:axId val="166413824"/>
        <c:axId val="0"/>
      </c:bar3DChart>
      <c:catAx>
        <c:axId val="166412288"/>
        <c:scaling>
          <c:orientation val="minMax"/>
        </c:scaling>
        <c:delete val="1"/>
        <c:axPos val="b"/>
        <c:numFmt formatCode="General" sourceLinked="0"/>
        <c:majorTickMark val="none"/>
        <c:tickLblPos val="nextTo"/>
        <c:crossAx val="166413824"/>
        <c:crosses val="autoZero"/>
        <c:auto val="1"/>
        <c:lblAlgn val="ctr"/>
        <c:lblOffset val="100"/>
      </c:catAx>
      <c:valAx>
        <c:axId val="166413824"/>
        <c:scaling>
          <c:orientation val="minMax"/>
        </c:scaling>
        <c:delete val="1"/>
        <c:axPos val="l"/>
        <c:numFmt formatCode="#,##0.0" sourceLinked="1"/>
        <c:tickLblPos val="none"/>
        <c:crossAx val="16641228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6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0.14798114778921892"/>
                  <c:y val="4.2247711305088392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გეგმა 0,0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414-4F72-B0ED-F96F1E5098E6}"/>
                </c:ext>
              </c:extLst>
            </c:dLbl>
            <c:dLbl>
              <c:idx val="1"/>
              <c:layout>
                <c:manualLayout>
                  <c:x val="5.8909911581030122E-2"/>
                  <c:y val="-6.7722297574362059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დამტკიცებული 0.0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414-4F72-B0ED-F96F1E5098E6}"/>
                </c:ext>
              </c:extLst>
            </c:dLbl>
            <c:dLbl>
              <c:idx val="2"/>
              <c:layout>
                <c:manualLayout>
                  <c:x val="2.8563053450094439E-2"/>
                  <c:y val="-4.9266385715870026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 2026 წელი პროექტი 400.0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414-4F72-B0ED-F96F1E5098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1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2021 წელი (გეგმა)</c:v>
                </c:pt>
                <c:pt idx="1">
                  <c:v>2021 წელი (დამტკიცებული)</c:v>
                </c:pt>
                <c:pt idx="2">
                  <c:v>2022 წელი (პროექტი)</c:v>
                </c:pt>
              </c:strCache>
            </c:strRef>
          </c:cat>
          <c:val>
            <c:numRef>
              <c:f>Sheet1!$B$2:$B$4</c:f>
              <c:numCache>
                <c:formatCode>#,##0.0</c:formatCode>
                <c:ptCount val="3"/>
                <c:pt idx="0">
                  <c:v>0</c:v>
                </c:pt>
                <c:pt idx="1">
                  <c:v>2.2999999999999998</c:v>
                </c:pt>
                <c:pt idx="2">
                  <c:v>550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414-4F72-B0ED-F96F1E5098E6}"/>
            </c:ext>
          </c:extLst>
        </c:ser>
        <c:dLbls>
          <c:showVal val="1"/>
        </c:dLbls>
        <c:shape val="cylinder"/>
        <c:axId val="167678720"/>
        <c:axId val="167680256"/>
        <c:axId val="0"/>
      </c:bar3DChart>
      <c:catAx>
        <c:axId val="167678720"/>
        <c:scaling>
          <c:orientation val="minMax"/>
        </c:scaling>
        <c:delete val="1"/>
        <c:axPos val="b"/>
        <c:numFmt formatCode="General" sourceLinked="0"/>
        <c:majorTickMark val="none"/>
        <c:tickLblPos val="nextTo"/>
        <c:crossAx val="167680256"/>
        <c:crosses val="autoZero"/>
        <c:auto val="1"/>
        <c:lblAlgn val="ctr"/>
        <c:lblOffset val="100"/>
      </c:catAx>
      <c:valAx>
        <c:axId val="1676802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7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26"/>
  <c:chart>
    <c:autoTitleDeleted val="1"/>
    <c:view3D>
      <c:perspective val="30"/>
    </c:view3D>
    <c:plotArea>
      <c:layout>
        <c:manualLayout>
          <c:layoutTarget val="inner"/>
          <c:xMode val="edge"/>
          <c:yMode val="edge"/>
          <c:x val="0.14740862253329529"/>
          <c:y val="4.4593209776530973E-2"/>
          <c:w val="0.83561606882473027"/>
          <c:h val="0.8396293214306557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2021 წ. გეგმა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spPr>
              <a:solidFill>
                <a:srgbClr val="7D3C4A">
                  <a:lumMod val="75000"/>
                  <a:alpha val="80000"/>
                </a:srgbClr>
              </a:solidFill>
              <a:ln w="9525"/>
            </c:spPr>
          </c:dPt>
          <c:dLbls>
            <c:dLbl>
              <c:idx val="0"/>
              <c:layout>
                <c:manualLayout>
                  <c:x val="-0.19290123456790176"/>
                  <c:y val="0.13475807415938426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წლის გეგმა 101,797.6</a:t>
                    </a:r>
                    <a:endParaRPr/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 sz="2400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0.0</c:formatCode>
                <c:ptCount val="1"/>
                <c:pt idx="0">
                  <c:v>36008.800000000003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3B-4969-AE5B-1499F5860B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2021 წ. გეგმა დამტკიცებული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4.6296296296296953E-3"/>
                  <c:y val="0.14512387580872188"/>
                </c:manualLayout>
              </c:layout>
              <c:tx>
                <c:rich>
                  <a:bodyPr/>
                  <a:lstStyle/>
                  <a:p>
                    <a:pPr>
                      <a:defRPr lang="ru-RU" sz="2000" b="1"/>
                    </a:pPr>
                    <a:r>
                      <a:rPr lang="ka-GE" dirty="0" smtClean="0"/>
                      <a:t>2025 წლის დამტკიცებული 101,797.6</a:t>
                    </a:r>
                    <a:endParaRPr/>
                  </a:p>
                </c:rich>
              </c:tx>
              <c:spPr/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ru-RU" sz="2400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0.0</c:formatCode>
                <c:ptCount val="1"/>
                <c:pt idx="0">
                  <c:v>53268.7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C3B-4969-AE5B-1499F5860B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2022 წ. პროექტი</c:v>
                </c:pt>
              </c:strCache>
            </c:strRef>
          </c:tx>
          <c:dLbls>
            <c:dLbl>
              <c:idx val="0"/>
              <c:layout>
                <c:manualLayout>
                  <c:x val="8.6419753086419679E-2"/>
                  <c:y val="-0.11661756417639015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lang="en-US" sz="2400" b="1"/>
                    </a:pPr>
                    <a:r>
                      <a:rPr lang="ka-GE" sz="2400" dirty="0" smtClean="0"/>
                      <a:t>2026 წლის პროექტი 101,449.8</a:t>
                    </a:r>
                    <a:endParaRPr sz="240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2400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Sheet1!$D$2</c:f>
              <c:numCache>
                <c:formatCode>0.0</c:formatCode>
                <c:ptCount val="1"/>
                <c:pt idx="0">
                  <c:v>45145.8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C3B-4969-AE5B-1499F5860B7B}"/>
            </c:ext>
          </c:extLst>
        </c:ser>
        <c:dLbls>
          <c:showVal val="1"/>
        </c:dLbls>
        <c:gapWidth val="65"/>
        <c:gapDepth val="100"/>
        <c:shape val="box"/>
        <c:axId val="167987840"/>
        <c:axId val="168227200"/>
        <c:axId val="0"/>
      </c:bar3DChart>
      <c:catAx>
        <c:axId val="16798784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ru-RU"/>
            </a:pPr>
            <a:endParaRPr lang="en-US"/>
          </a:p>
        </c:txPr>
        <c:crossAx val="168227200"/>
        <c:crosses val="autoZero"/>
        <c:auto val="1"/>
        <c:lblAlgn val="ctr"/>
        <c:lblOffset val="100"/>
      </c:catAx>
      <c:valAx>
        <c:axId val="168227200"/>
        <c:scaling>
          <c:orientation val="minMax"/>
        </c:scaling>
        <c:delete val="1"/>
        <c:axPos val="l"/>
        <c:numFmt formatCode="0.0" sourceLinked="1"/>
        <c:majorTickMark val="none"/>
        <c:tickLblPos val="nextTo"/>
        <c:crossAx val="1679878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.15502991180156558"/>
          <c:y val="0.14375000000000004"/>
          <c:w val="0.84196708519543151"/>
          <c:h val="0.829166666666666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21"/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0F-48B1-8F76-FDC2F99CD41F}"/>
              </c:ext>
            </c:extLst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0F-48B1-8F76-FDC2F99CD41F}"/>
              </c:ext>
            </c:extLst>
          </c:dPt>
          <c:dPt>
            <c:idx val="2"/>
            <c:spPr>
              <a:solidFill>
                <a:srgbClr val="008000"/>
              </a:solidFill>
              <a:ln>
                <a:solidFill>
                  <a:srgbClr val="339933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30F-48B1-8F76-FDC2F99CD41F}"/>
              </c:ext>
            </c:extLst>
          </c:dPt>
          <c:dPt>
            <c:idx val="3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30F-48B1-8F76-FDC2F99CD41F}"/>
              </c:ext>
            </c:extLst>
          </c:dPt>
          <c:dPt>
            <c:idx val="4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30F-48B1-8F76-FDC2F99CD41F}"/>
              </c:ext>
            </c:extLst>
          </c:dPt>
          <c:dPt>
            <c:idx val="5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30F-48B1-8F76-FDC2F99CD41F}"/>
              </c:ext>
            </c:extLst>
          </c:dPt>
          <c:dLbls>
            <c:dLbl>
              <c:idx val="0"/>
              <c:layout>
                <c:manualLayout>
                  <c:x val="-3.538211439786243E-2"/>
                  <c:y val="1.3408792650918641E-2"/>
                </c:manualLayout>
              </c:layout>
              <c:tx>
                <c:rich>
                  <a:bodyPr/>
                  <a:lstStyle/>
                  <a:p>
                    <a:r>
                      <a:rPr lang="ka-GE" sz="1200" dirty="0" smtClean="0"/>
                      <a:t>მმართველობა და საერთო დანიშნულების ხარჯები</a:t>
                    </a:r>
                  </a:p>
                  <a:p>
                    <a:r>
                      <a:rPr lang="ka-GE" b="1" dirty="0" smtClean="0"/>
                      <a:t>11,448.7</a:t>
                    </a:r>
                  </a:p>
                  <a:p>
                    <a:r>
                      <a:rPr lang="ka-GE" sz="1400" b="0" dirty="0" smtClean="0"/>
                      <a:t>11,3%</a:t>
                    </a:r>
                    <a:endParaRPr lang="ka-GE" sz="1400" b="0" dirty="0" smtClean="0"/>
                  </a:p>
                  <a:p>
                    <a:endParaRPr lang="ka-GE" b="1" dirty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30F-48B1-8F76-FDC2F99CD41F}"/>
                </c:ext>
              </c:extLst>
            </c:dLbl>
            <c:dLbl>
              <c:idx val="1"/>
              <c:layout>
                <c:manualLayout>
                  <c:x val="-1.1010883812341694E-16"/>
                  <c:y val="-6.2609580052493494E-2"/>
                </c:manualLayout>
              </c:layout>
              <c:tx>
                <c:rich>
                  <a:bodyPr/>
                  <a:lstStyle/>
                  <a:p>
                    <a:r>
                      <a:rPr lang="ka-GE" sz="1200" b="1" dirty="0" smtClean="0"/>
                      <a:t>ინფრასტრუქტურის </a:t>
                    </a:r>
                    <a:r>
                      <a:rPr lang="ka-GE" sz="1200" b="1" dirty="0" smtClean="0"/>
                      <a:t>განვითარების </a:t>
                    </a:r>
                    <a:r>
                      <a:rPr lang="ka-GE" sz="1200" b="1" dirty="0" smtClean="0"/>
                      <a:t>ხარჯი 40,868.7</a:t>
                    </a:r>
                    <a:endParaRPr lang="ka-GE" b="1" baseline="0" dirty="0" smtClean="0"/>
                  </a:p>
                  <a:p>
                    <a:r>
                      <a:rPr lang="ka-GE" sz="1400" b="0" baseline="0" dirty="0" smtClean="0"/>
                      <a:t>40,3%</a:t>
                    </a:r>
                    <a:endParaRPr lang="ka-GE" sz="1400" b="0" baseline="0" dirty="0" smtClean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30F-48B1-8F76-FDC2F99CD41F}"/>
                </c:ext>
              </c:extLst>
            </c:dLbl>
            <c:dLbl>
              <c:idx val="2"/>
              <c:layout>
                <c:manualLayout>
                  <c:x val="5.7544631245418844E-2"/>
                  <c:y val="-2.708333333333339E-2"/>
                </c:manualLayout>
              </c:layout>
              <c:tx>
                <c:rich>
                  <a:bodyPr/>
                  <a:lstStyle/>
                  <a:p>
                    <a:r>
                      <a:rPr lang="ka-GE" sz="1200" b="1" dirty="0" smtClean="0"/>
                      <a:t>დასუფთავება და გარემოს</a:t>
                    </a:r>
                    <a:r>
                      <a:rPr lang="ka-GE" sz="1200" b="1" baseline="0" dirty="0" smtClean="0"/>
                      <a:t> დაცვის ხარჯი </a:t>
                    </a:r>
                    <a:r>
                      <a:rPr lang="ka-GE" sz="1200" b="1" baseline="0" dirty="0" smtClean="0"/>
                      <a:t>9,234.9</a:t>
                    </a:r>
                    <a:endParaRPr lang="ka-GE" b="1" baseline="0" dirty="0" smtClean="0"/>
                  </a:p>
                  <a:p>
                    <a:r>
                      <a:rPr lang="ka-GE" sz="1400" b="0" baseline="0" dirty="0" smtClean="0"/>
                      <a:t>9,1%</a:t>
                    </a:r>
                    <a:endParaRPr lang="ka-GE" sz="1400" b="0" baseline="0" dirty="0" smtClean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30F-48B1-8F76-FDC2F99CD41F}"/>
                </c:ext>
              </c:extLst>
            </c:dLbl>
            <c:dLbl>
              <c:idx val="3"/>
              <c:layout>
                <c:manualLayout>
                  <c:x val="-5.1802392944125558E-2"/>
                  <c:y val="-6.0282972440944903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განათლების</a:t>
                    </a:r>
                    <a:r>
                      <a:rPr lang="ka-GE" baseline="0" dirty="0" smtClean="0"/>
                      <a:t> ხარჯი 15,287.3 </a:t>
                    </a:r>
                    <a:r>
                      <a:rPr lang="ka-GE" baseline="0" dirty="0" smtClean="0"/>
                      <a:t>15.1</a:t>
                    </a:r>
                    <a:r>
                      <a:rPr lang="ka-GE" sz="1400" b="0" baseline="0" dirty="0" smtClean="0"/>
                      <a:t>%</a:t>
                    </a:r>
                    <a:endParaRPr lang="ka-GE" sz="1400" b="0" baseline="0" dirty="0" smtClean="0"/>
                  </a:p>
                </c:rich>
              </c:tx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30F-48B1-8F76-FDC2F99CD41F}"/>
                </c:ext>
              </c:extLst>
            </c:dLbl>
            <c:dLbl>
              <c:idx val="4"/>
              <c:layout>
                <c:manualLayout>
                  <c:x val="7.1867536828166649E-3"/>
                  <c:y val="6.442290026246715E-2"/>
                </c:manualLayout>
              </c:layout>
              <c:tx>
                <c:rich>
                  <a:bodyPr/>
                  <a:lstStyle/>
                  <a:p>
                    <a:pPr>
                      <a:defRPr lang="en-US" sz="1000"/>
                    </a:pPr>
                    <a:r>
                      <a:rPr lang="ka-GE" sz="1000" dirty="0" smtClean="0"/>
                      <a:t>კულტურა, ახალგაზრდობა და სპორტის ხარჯი 7,826.6  </a:t>
                    </a:r>
                    <a:r>
                      <a:rPr lang="ka-GE" sz="1000" dirty="0" smtClean="0"/>
                      <a:t>7,7</a:t>
                    </a:r>
                    <a:r>
                      <a:rPr lang="ka-GE" sz="1000" b="0" baseline="0" dirty="0" smtClean="0"/>
                      <a:t>%</a:t>
                    </a:r>
                    <a:endParaRPr lang="ka-GE" sz="1000" b="0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30F-48B1-8F76-FDC2F99CD41F}"/>
                </c:ext>
              </c:extLst>
            </c:dLbl>
            <c:dLbl>
              <c:idx val="5"/>
              <c:layout>
                <c:manualLayout>
                  <c:x val="-5.5198801163368096E-2"/>
                  <c:y val="3.1249179790026299E-3"/>
                </c:manualLayout>
              </c:layout>
              <c:tx>
                <c:rich>
                  <a:bodyPr/>
                  <a:lstStyle/>
                  <a:p>
                    <a:pPr>
                      <a:defRPr lang="en-US" sz="900"/>
                    </a:pPr>
                    <a:r>
                      <a:rPr lang="ka-GE" sz="900" dirty="0"/>
                      <a:t>მოსახლეობის ჯანმრთელობის დაცვა და სოციალური </a:t>
                    </a:r>
                    <a:r>
                      <a:rPr lang="ka-GE" sz="900" dirty="0" smtClean="0"/>
                      <a:t>უზრუნველყოფა </a:t>
                    </a:r>
                    <a:r>
                      <a:rPr lang="ka-GE" sz="900" b="1" dirty="0" smtClean="0"/>
                      <a:t>16,783.7  -</a:t>
                    </a:r>
                    <a:r>
                      <a:rPr lang="ka-GE" sz="900" b="1" baseline="0" dirty="0" smtClean="0"/>
                      <a:t> </a:t>
                    </a:r>
                  </a:p>
                  <a:p>
                    <a:pPr>
                      <a:defRPr lang="en-US" sz="900"/>
                    </a:pPr>
                    <a:r>
                      <a:rPr lang="ka-GE" sz="900" b="0" dirty="0" smtClean="0"/>
                      <a:t>16,5%</a:t>
                    </a:r>
                    <a:endParaRPr lang="ka-GE" sz="9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350606512023833"/>
                      <c:h val="0.259052165354330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30F-48B1-8F76-FDC2F99CD4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sz="1600"/>
                </a:pPr>
                <a:endParaRPr lang="en-US"/>
              </a:p>
            </c:txPr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მმართველობა და საერთო დანიშნულების ხარჯები</c:v>
                </c:pt>
                <c:pt idx="1">
                  <c:v>ინფრასტრუქტურის განვითარება</c:v>
                </c:pt>
                <c:pt idx="2">
                  <c:v>დასუფთავება და გარემოს დაცვა</c:v>
                </c:pt>
                <c:pt idx="3">
                  <c:v>განათლება</c:v>
                </c:pt>
                <c:pt idx="4">
                  <c:v>კულტურა, ახალგაზრდობა და სპორტი </c:v>
                </c:pt>
                <c:pt idx="5">
                  <c:v> ჯანმრთელობის დაცვა და სოციალური უზრუნველყოფა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 formatCode="#,##0.00">
                  <c:v>6331.28</c:v>
                </c:pt>
                <c:pt idx="1">
                  <c:v>18109.991999999998</c:v>
                </c:pt>
                <c:pt idx="2">
                  <c:v>4648.7699999999995</c:v>
                </c:pt>
                <c:pt idx="3">
                  <c:v>10631.558999999979</c:v>
                </c:pt>
                <c:pt idx="4">
                  <c:v>2531.2889999999961</c:v>
                </c:pt>
                <c:pt idx="5">
                  <c:v>2892.9100000000012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30F-48B1-8F76-FDC2F99CD4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showCatNam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მმართველობა და საერთო დანიშნულების ხარჯები</c:v>
                </c:pt>
                <c:pt idx="1">
                  <c:v>ინფრასტრუქტურის განვითარება</c:v>
                </c:pt>
                <c:pt idx="2">
                  <c:v>დასუფთავება და გარემოს დაცვა</c:v>
                </c:pt>
                <c:pt idx="3">
                  <c:v>განათლება</c:v>
                </c:pt>
                <c:pt idx="4">
                  <c:v>კულტურა, ახალგაზრდობა და სპორტი </c:v>
                </c:pt>
                <c:pt idx="5">
                  <c:v> ჯანმრთელობის დაცვა და სოციალური უზრუნველყოფა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0.22408437743328377</c:v>
                </c:pt>
                <c:pt idx="1">
                  <c:v>0.64097090677426194</c:v>
                </c:pt>
                <c:pt idx="2">
                  <c:v>0.16453493310681674</c:v>
                </c:pt>
                <c:pt idx="3">
                  <c:v>0.37628509237630081</c:v>
                </c:pt>
                <c:pt idx="4">
                  <c:v>8.959046506689361E-2</c:v>
                </c:pt>
                <c:pt idx="5">
                  <c:v>0.10238939619168957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D30F-48B1-8F76-FDC2F99CD41F}"/>
            </c:ext>
          </c:extLst>
        </c:ser>
        <c:dLbls>
          <c:showVal val="1"/>
          <c:showCatName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view3D>
      <c:rAngAx val="1"/>
    </c:view3D>
    <c:plotArea>
      <c:layout/>
      <c:bar3DChart>
        <c:barDir val="col"/>
        <c:grouping val="clustered"/>
        <c:ser>
          <c:idx val="1"/>
          <c:order val="1"/>
          <c:tx>
            <c:strRef>
              <c:f>Sheet1!$B$1</c:f>
            </c:strRef>
          </c:tx>
          <c:dLbls>
            <c:showVal val="1"/>
          </c:dLbls>
          <c:cat>
            <c:multiLvlStrRef>
              <c:f>Sheet1!$A$2:$A$3</c:f>
            </c:multiLvlStrRef>
          </c:cat>
          <c:val>
            <c:numRef>
              <c:f>Sheet1!$B$2:$B$3</c:f>
            </c:numRef>
          </c:val>
        </c:ser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dLbl>
              <c:idx val="0"/>
              <c:layout>
                <c:manualLayout>
                  <c:x val="0.17536231884057971"/>
                  <c:y val="7.3891625615763812E-3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დამტკიცებული 41,389.5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69F-4105-8699-56B593473765}"/>
                </c:ext>
              </c:extLst>
            </c:dLbl>
            <c:dLbl>
              <c:idx val="1"/>
              <c:layout>
                <c:manualLayout>
                  <c:x val="0.10434782608695652"/>
                  <c:y val="-5.4187192118226743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წელი პროექტი 40,868.7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69F-4105-8699-56B593473765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წელი დამტკიცებული</c:v>
                </c:pt>
                <c:pt idx="1">
                  <c:v>2022 წელი პროექტი</c:v>
                </c:pt>
              </c:strCache>
            </c:strRef>
          </c:cat>
          <c:val>
            <c:numRef>
              <c:f>Sheet1!$B$2:$B$3</c:f>
              <c:numCache>
                <c:formatCode>#,##0.0</c:formatCode>
                <c:ptCount val="2"/>
                <c:pt idx="0">
                  <c:v>7033.8</c:v>
                </c:pt>
                <c:pt idx="1">
                  <c:v>8729.4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9F-4105-8699-56B593473765}"/>
            </c:ext>
          </c:extLst>
        </c:ser>
        <c:dLbls>
          <c:showVal val="1"/>
        </c:dLbls>
        <c:shape val="cylinder"/>
        <c:axId val="167587200"/>
        <c:axId val="167638144"/>
        <c:axId val="0"/>
      </c:bar3DChart>
      <c:catAx>
        <c:axId val="167587200"/>
        <c:scaling>
          <c:orientation val="minMax"/>
        </c:scaling>
        <c:delete val="1"/>
        <c:axPos val="b"/>
        <c:numFmt formatCode="General" sourceLinked="0"/>
        <c:tickLblPos val="nextTo"/>
        <c:crossAx val="167638144"/>
        <c:crosses val="autoZero"/>
        <c:auto val="1"/>
        <c:lblAlgn val="ctr"/>
        <c:lblOffset val="100"/>
      </c:catAx>
      <c:valAx>
        <c:axId val="167638144"/>
        <c:scaling>
          <c:orientation val="minMax"/>
        </c:scaling>
        <c:delete val="1"/>
        <c:axPos val="l"/>
        <c:numFmt formatCode="#,##0.0" sourceLinked="1"/>
        <c:tickLblPos val="none"/>
        <c:crossAx val="1675872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4"/>
  <c:chart>
    <c:autoTitleDeleted val="1"/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8691588785046741E-2"/>
          <c:y val="3.8461538461538464E-2"/>
          <c:w val="0.96573208722741433"/>
          <c:h val="0.8504615384615386"/>
        </c:manualLayout>
      </c:layout>
      <c:bar3DChart>
        <c:barDir val="col"/>
        <c:grouping val="stacked"/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-0.13395638629283532"/>
                  <c:y val="-0.21794871794871795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დამტკიცებული 13,491.0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853-436D-9CF3-B6315A90D339}"/>
                </c:ext>
              </c:extLst>
            </c:dLbl>
            <c:dLbl>
              <c:idx val="1"/>
              <c:layout>
                <c:manualLayout>
                  <c:x val="-0.14641744548286689"/>
                  <c:y val="-0.32051282051282154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წელი პროექტი 15,287.3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853-436D-9CF3-B6315A90D339}"/>
                </c:ext>
              </c:extLst>
            </c:dLbl>
            <c:dLbl>
              <c:idx val="2"/>
              <c:layout>
                <c:manualLayout>
                  <c:x val="1.4018691588784878E-2"/>
                  <c:y val="-0.4282051282051281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53-436D-9CF3-B6315A90D3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წელი დამტკიცებული</c:v>
                </c:pt>
                <c:pt idx="1">
                  <c:v>2022 წელი</c:v>
                </c:pt>
              </c:strCache>
            </c:strRef>
          </c:cat>
          <c:val>
            <c:numRef>
              <c:f>Sheet1!$B$2:$B$3</c:f>
              <c:numCache>
                <c:formatCode>#,##0.0</c:formatCode>
                <c:ptCount val="2"/>
                <c:pt idx="0">
                  <c:v>8404.3109999999797</c:v>
                </c:pt>
                <c:pt idx="1">
                  <c:v>10631.558999999979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853-436D-9CF3-B6315A90D339}"/>
            </c:ext>
          </c:extLst>
        </c:ser>
        <c:dLbls>
          <c:showVal val="1"/>
        </c:dLbls>
        <c:shape val="cylinder"/>
        <c:axId val="167810560"/>
        <c:axId val="167812096"/>
        <c:axId val="0"/>
      </c:bar3DChart>
      <c:catAx>
        <c:axId val="167810560"/>
        <c:scaling>
          <c:orientation val="minMax"/>
        </c:scaling>
        <c:delete val="1"/>
        <c:axPos val="b"/>
        <c:numFmt formatCode="General" sourceLinked="0"/>
        <c:tickLblPos val="nextTo"/>
        <c:crossAx val="167812096"/>
        <c:crosses val="autoZero"/>
        <c:auto val="1"/>
        <c:lblAlgn val="ctr"/>
        <c:lblOffset val="100"/>
      </c:catAx>
      <c:valAx>
        <c:axId val="167812096"/>
        <c:scaling>
          <c:orientation val="minMax"/>
        </c:scaling>
        <c:delete val="1"/>
        <c:axPos val="l"/>
        <c:numFmt formatCode="#,##0.0" sourceLinked="1"/>
        <c:tickLblPos val="none"/>
        <c:crossAx val="167810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4"/>
  <c:chart>
    <c:autoTitleDeleted val="1"/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8691588785046741E-2"/>
          <c:y val="3.8461538461538464E-2"/>
          <c:w val="0.96573208722741433"/>
          <c:h val="0.8504615384615386"/>
        </c:manualLayout>
      </c:layout>
      <c:bar3DChart>
        <c:barDir val="col"/>
        <c:grouping val="stacked"/>
        <c:ser>
          <c:idx val="1"/>
          <c:order val="1"/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a-GE" smtClean="0"/>
                      <a:t>13,491.0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a-GE" smtClean="0"/>
                      <a:t>15,287.3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strRef>
              <c:f>Sheet1!$A$2:$A$3</c:f>
              <c:strCache>
                <c:ptCount val="2"/>
                <c:pt idx="0">
                  <c:v>2021 წელი</c:v>
                </c:pt>
                <c:pt idx="1">
                  <c:v>2022 წელი</c:v>
                </c:pt>
              </c:strCache>
            </c:strRef>
          </c:cat>
          <c:val>
            <c:numRef>
              <c:f>Sheet1!$B$2:$B$3</c:f>
              <c:numCache>
                <c:formatCode>#,##0.0</c:formatCode>
                <c:ptCount val="2"/>
                <c:pt idx="0">
                  <c:v>9848.1</c:v>
                </c:pt>
                <c:pt idx="1">
                  <c:v>10631.6</c:v>
                </c:pt>
              </c:numCache>
            </c:numRef>
          </c:val>
        </c:ser>
        <c:ser>
          <c:idx val="0"/>
          <c:order val="0"/>
          <c:spPr>
            <a:solidFill>
              <a:schemeClr val="accent6">
                <a:lumMod val="75000"/>
              </a:schemeClr>
            </a:solidFill>
          </c:spPr>
          <c:dLbls>
            <c:dLbl>
              <c:idx val="0"/>
              <c:layout>
                <c:manualLayout>
                  <c:x val="-0.13395638629283532"/>
                  <c:y val="-0.21794871794871795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13,491.0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8BD-4666-8C72-01973E82D149}"/>
                </c:ext>
              </c:extLst>
            </c:dLbl>
            <c:dLbl>
              <c:idx val="1"/>
              <c:layout>
                <c:manualLayout>
                  <c:x val="8.0996884735202709E-2"/>
                  <c:y val="-0.28461538461538466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წელი 15,287.3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8BD-4666-8C72-01973E82D149}"/>
                </c:ext>
              </c:extLst>
            </c:dLbl>
            <c:dLbl>
              <c:idx val="2"/>
              <c:layout>
                <c:manualLayout>
                  <c:x val="1.4018691588784878E-2"/>
                  <c:y val="-0.4282051282051281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BD-4666-8C72-01973E82D1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წელი</c:v>
                </c:pt>
                <c:pt idx="1">
                  <c:v>2022 წელი</c:v>
                </c:pt>
              </c:strCache>
            </c:strRef>
          </c:cat>
          <c:val>
            <c:numRef>
              <c:f>Sheet1!$B$2:$B$3</c:f>
              <c:numCache>
                <c:formatCode>#,##0.0</c:formatCode>
                <c:ptCount val="2"/>
                <c:pt idx="0">
                  <c:v>9848.1</c:v>
                </c:pt>
                <c:pt idx="1">
                  <c:v>10631.6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BD-4666-8C72-01973E82D149}"/>
            </c:ext>
          </c:extLst>
        </c:ser>
        <c:dLbls>
          <c:showVal val="1"/>
        </c:dLbls>
        <c:shape val="cylinder"/>
        <c:axId val="167764352"/>
        <c:axId val="167765888"/>
        <c:axId val="0"/>
      </c:bar3DChart>
      <c:catAx>
        <c:axId val="167764352"/>
        <c:scaling>
          <c:orientation val="minMax"/>
        </c:scaling>
        <c:delete val="1"/>
        <c:axPos val="b"/>
        <c:numFmt formatCode="General" sourceLinked="0"/>
        <c:tickLblPos val="nextTo"/>
        <c:crossAx val="167765888"/>
        <c:crosses val="autoZero"/>
        <c:auto val="1"/>
        <c:lblAlgn val="ctr"/>
        <c:lblOffset val="100"/>
      </c:catAx>
      <c:valAx>
        <c:axId val="167765888"/>
        <c:scaling>
          <c:orientation val="minMax"/>
        </c:scaling>
        <c:delete val="1"/>
        <c:axPos val="l"/>
        <c:numFmt formatCode="#,##0.0" sourceLinked="1"/>
        <c:tickLblPos val="none"/>
        <c:crossAx val="1677643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style val="4"/>
  <c:chart>
    <c:autoTitleDeleted val="1"/>
    <c:view3D>
      <c:rAngAx val="1"/>
    </c:view3D>
    <c:sideWall>
      <c:spPr>
        <a:noFill/>
        <a:ln w="25400">
          <a:noFill/>
        </a:ln>
      </c:spPr>
    </c:side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1.4583304299351963E-2"/>
                  <c:y val="0.12394366197183115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8,350.7</a:t>
                    </a:r>
                    <a:endParaRPr lang="en-US" dirty="0" smtClean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F32-49A6-99FC-8893B918F4B2}"/>
                </c:ext>
              </c:extLst>
            </c:dLbl>
            <c:dLbl>
              <c:idx val="1"/>
              <c:layout>
                <c:manualLayout>
                  <c:x val="1.5191740412979351E-2"/>
                  <c:y val="0.13396011238031871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წლის პროექტი 7,826.6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32-49A6-99FC-8893B918F4B2}"/>
                </c:ext>
              </c:extLst>
            </c:dLbl>
            <c:dLbl>
              <c:idx val="2"/>
              <c:layout>
                <c:manualLayout>
                  <c:x val="2.2210415069797696E-2"/>
                  <c:y val="-0.3589665816420856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32-49A6-99FC-8893B918F4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 წელი</c:v>
                </c:pt>
                <c:pt idx="1">
                  <c:v>2022 წელი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 formatCode="0.0">
                  <c:v>2333.5</c:v>
                </c:pt>
                <c:pt idx="1">
                  <c:v>2531.3000000000002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F32-49A6-99FC-8893B918F4B2}"/>
            </c:ext>
          </c:extLst>
        </c:ser>
        <c:dLbls>
          <c:showVal val="1"/>
        </c:dLbls>
        <c:shape val="cylinder"/>
        <c:axId val="166245504"/>
        <c:axId val="167662336"/>
        <c:axId val="0"/>
      </c:bar3DChart>
      <c:catAx>
        <c:axId val="166245504"/>
        <c:scaling>
          <c:orientation val="minMax"/>
        </c:scaling>
        <c:delete val="1"/>
        <c:axPos val="b"/>
        <c:numFmt formatCode="General" sourceLinked="0"/>
        <c:tickLblPos val="nextTo"/>
        <c:crossAx val="167662336"/>
        <c:crosses val="autoZero"/>
        <c:auto val="1"/>
        <c:lblAlgn val="ctr"/>
        <c:lblOffset val="100"/>
      </c:catAx>
      <c:valAx>
        <c:axId val="167662336"/>
        <c:scaling>
          <c:orientation val="minMax"/>
        </c:scaling>
        <c:delete val="1"/>
        <c:axPos val="l"/>
        <c:numFmt formatCode="0.0" sourceLinked="1"/>
        <c:tickLblPos val="none"/>
        <c:crossAx val="16624550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Lbls>
            <c:dLbl>
              <c:idx val="0"/>
              <c:layout>
                <c:manualLayout>
                  <c:x val="3.4280362681937487E-2"/>
                  <c:y val="-8.4242868815926311E-2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2025 წელი დამტკიცებული</a:t>
                    </a:r>
                    <a:r>
                      <a:rPr lang="ka-GE" baseline="0" dirty="0" smtClean="0"/>
                      <a:t>                    </a:t>
                    </a:r>
                    <a:r>
                      <a:rPr lang="ka-GE" dirty="0" smtClean="0"/>
                      <a:t>19,533.5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1C0-40DA-A15E-1A2F62124C40}"/>
                </c:ext>
              </c:extLst>
            </c:dLbl>
            <c:dLbl>
              <c:idx val="1"/>
              <c:layout>
                <c:manualLayout>
                  <c:x val="1.9696850393700831E-2"/>
                  <c:y val="-0.1529811692170554"/>
                </c:manualLayout>
              </c:layout>
              <c:tx>
                <c:rich>
                  <a:bodyPr/>
                  <a:lstStyle/>
                  <a:p>
                    <a:r>
                      <a:rPr lang="ka-GE" dirty="0" smtClean="0"/>
                      <a:t>2026 წელი 16,783.7</a:t>
                    </a:r>
                    <a:endParaRPr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1C0-40DA-A15E-1A2F62124C40}"/>
                </c:ext>
              </c:extLst>
            </c:dLbl>
            <c:dLbl>
              <c:idx val="2"/>
              <c:layout>
                <c:manualLayout>
                  <c:x val="1.8749999999999999E-2"/>
                  <c:y val="-0.390625000000001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C0-40DA-A15E-1A2F62124C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b="1"/>
                </a:pPr>
                <a:endParaRPr lang="en-U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2021წელი დამტკიცებული</c:v>
                </c:pt>
                <c:pt idx="1">
                  <c:v>2022 წელი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1942.6</c:v>
                </c:pt>
                <c:pt idx="1">
                  <c:v>2892.9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1C0-40DA-A15E-1A2F62124C40}"/>
            </c:ext>
          </c:extLst>
        </c:ser>
        <c:dLbls>
          <c:showVal val="1"/>
        </c:dLbls>
        <c:shape val="cylinder"/>
        <c:axId val="168085376"/>
        <c:axId val="168086912"/>
        <c:axId val="0"/>
      </c:bar3DChart>
      <c:catAx>
        <c:axId val="168085376"/>
        <c:scaling>
          <c:orientation val="minMax"/>
        </c:scaling>
        <c:delete val="1"/>
        <c:axPos val="b"/>
        <c:numFmt formatCode="General" sourceLinked="0"/>
        <c:tickLblPos val="nextTo"/>
        <c:crossAx val="168086912"/>
        <c:crosses val="autoZero"/>
        <c:auto val="1"/>
        <c:lblAlgn val="ctr"/>
        <c:lblOffset val="100"/>
      </c:catAx>
      <c:valAx>
        <c:axId val="168086912"/>
        <c:scaling>
          <c:orientation val="minMax"/>
        </c:scaling>
        <c:delete val="1"/>
        <c:axPos val="l"/>
        <c:numFmt formatCode="0.00" sourceLinked="1"/>
        <c:tickLblPos val="none"/>
        <c:crossAx val="168085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1.jpeg"/><Relationship Id="rId1" Type="http://schemas.openxmlformats.org/officeDocument/2006/relationships/image" Target="../media/image21.jpeg"/><Relationship Id="rId5" Type="http://schemas.openxmlformats.org/officeDocument/2006/relationships/image" Target="../media/image6.jpg"/><Relationship Id="rId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DD2A96-99BE-413F-9CBB-E1B5860BE3F7}" type="doc">
      <dgm:prSet loTypeId="urn:microsoft.com/office/officeart/2005/8/layout/hList7#1" loCatId="list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6360E42-3FD0-4F8A-9C82-882201C956A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ინფრასტრუქტურის განვითარება </a:t>
          </a:r>
        </a:p>
        <a:p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02 00 </a:t>
          </a:r>
        </a:p>
        <a:p>
          <a:endParaRPr lang="ka-GE" sz="1800" dirty="0" smtClean="0">
            <a:ln>
              <a:solidFill>
                <a:schemeClr val="tx1"/>
              </a:solidFill>
            </a:ln>
            <a:solidFill>
              <a:schemeClr val="tx1"/>
            </a:solidFill>
            <a:latin typeface="Sylfaen" panose="010A0502050306030303" pitchFamily="18" charset="0"/>
          </a:endParaRPr>
        </a:p>
      </dgm:t>
    </dgm:pt>
    <dgm:pt modelId="{D60783B4-9872-4907-BEFF-5495B757315B}" type="parTrans" cxnId="{A5FF8202-2941-41E4-86F9-BE7792AF71D2}">
      <dgm:prSet/>
      <dgm:spPr/>
      <dgm:t>
        <a:bodyPr/>
        <a:lstStyle/>
        <a:p>
          <a:endParaRPr lang="en-US"/>
        </a:p>
      </dgm:t>
    </dgm:pt>
    <dgm:pt modelId="{24EDE941-C184-4A26-9C5F-3DB785DD7A8B}" type="sibTrans" cxnId="{A5FF8202-2941-41E4-86F9-BE7792AF71D2}">
      <dgm:prSet/>
      <dgm:spPr/>
      <dgm:t>
        <a:bodyPr/>
        <a:lstStyle/>
        <a:p>
          <a:endParaRPr lang="en-US"/>
        </a:p>
      </dgm:t>
    </dgm:pt>
    <dgm:pt modelId="{9726DD40-35FE-4EF8-AA69-445C8E839C6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დასუფთავება და გარემოს დაცვა 03 00</a:t>
          </a:r>
        </a:p>
        <a:p>
          <a:endParaRPr lang="ka-GE" sz="2100" dirty="0" smtClean="0">
            <a:solidFill>
              <a:schemeClr val="accent6">
                <a:lumMod val="60000"/>
                <a:lumOff val="40000"/>
              </a:schemeClr>
            </a:solidFill>
            <a:latin typeface="Sylfaen" panose="010A0502050306030303" pitchFamily="18" charset="0"/>
          </a:endParaRPr>
        </a:p>
      </dgm:t>
    </dgm:pt>
    <dgm:pt modelId="{8092FD93-013E-43C9-B78F-9103A0176901}" type="parTrans" cxnId="{09A5D1A1-4768-49EC-9054-C91E852B24EB}">
      <dgm:prSet/>
      <dgm:spPr/>
      <dgm:t>
        <a:bodyPr/>
        <a:lstStyle/>
        <a:p>
          <a:endParaRPr lang="en-US"/>
        </a:p>
      </dgm:t>
    </dgm:pt>
    <dgm:pt modelId="{9603B23F-BBA7-4BBF-906E-2E9CCE13C3D2}" type="sibTrans" cxnId="{09A5D1A1-4768-49EC-9054-C91E852B24EB}">
      <dgm:prSet/>
      <dgm:spPr/>
      <dgm:t>
        <a:bodyPr/>
        <a:lstStyle/>
        <a:p>
          <a:endParaRPr lang="en-US"/>
        </a:p>
      </dgm:t>
    </dgm:pt>
    <dgm:pt modelId="{DE103BBC-08B1-463A-A6A5-9D727F8D45A3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a-GE" sz="1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განათლება </a:t>
          </a:r>
        </a:p>
        <a:p>
          <a:r>
            <a:rPr lang="ka-GE" sz="18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 04 00 </a:t>
          </a:r>
        </a:p>
        <a:p>
          <a:endParaRPr lang="ka-GE" sz="1600" dirty="0" smtClean="0">
            <a:latin typeface="Sylfaen" panose="010A0502050306030303" pitchFamily="18" charset="0"/>
          </a:endParaRPr>
        </a:p>
        <a:p>
          <a:r>
            <a:rPr lang="ka-GE" sz="1600" dirty="0" smtClean="0">
              <a:latin typeface="Sylfaen" panose="010A0502050306030303" pitchFamily="18" charset="0"/>
            </a:rPr>
            <a:t> </a:t>
          </a:r>
        </a:p>
      </dgm:t>
    </dgm:pt>
    <dgm:pt modelId="{F3F12B63-B29C-4130-87A9-B731119ECB7D}" type="parTrans" cxnId="{C8510C65-44E0-4217-8815-20C7CE2E2A2D}">
      <dgm:prSet/>
      <dgm:spPr/>
      <dgm:t>
        <a:bodyPr/>
        <a:lstStyle/>
        <a:p>
          <a:endParaRPr lang="en-US"/>
        </a:p>
      </dgm:t>
    </dgm:pt>
    <dgm:pt modelId="{38645C15-83F2-4005-8ED4-F82C539BB645}" type="sibTrans" cxnId="{C8510C65-44E0-4217-8815-20C7CE2E2A2D}">
      <dgm:prSet/>
      <dgm:spPr/>
      <dgm:t>
        <a:bodyPr/>
        <a:lstStyle/>
        <a:p>
          <a:endParaRPr lang="en-US"/>
        </a:p>
      </dgm:t>
    </dgm:pt>
    <dgm:pt modelId="{5E123464-C2BD-4E3C-B065-A21BDD35C339}">
      <dgm:prSet phldrT="[Text]" custT="1"/>
      <dgm:spPr>
        <a:solidFill>
          <a:srgbClr val="C579B7"/>
        </a:solidFill>
      </dgm:spPr>
      <dgm:t>
        <a:bodyPr/>
        <a:lstStyle/>
        <a:p>
          <a:endParaRPr lang="ka-GE" sz="1800" dirty="0" smtClean="0">
            <a:ln>
              <a:solidFill>
                <a:schemeClr val="tx1"/>
              </a:solidFill>
            </a:ln>
            <a:solidFill>
              <a:schemeClr val="tx1"/>
            </a:solidFill>
            <a:latin typeface="Sylfaen" panose="010A0502050306030303" pitchFamily="18" charset="0"/>
          </a:endParaRPr>
        </a:p>
        <a:p>
          <a:r>
            <a:rPr lang="en-US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კ</a:t>
          </a:r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ულტურა, ახალგაზრდობა, სპორტი</a:t>
          </a:r>
        </a:p>
        <a:p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05 00</a:t>
          </a:r>
        </a:p>
        <a:p>
          <a:endParaRPr lang="ka-GE" sz="1600" dirty="0" smtClean="0">
            <a:latin typeface="Sylfaen" panose="010A0502050306030303" pitchFamily="18" charset="0"/>
          </a:endParaRPr>
        </a:p>
        <a:p>
          <a:endParaRPr lang="ka-GE" sz="1600" dirty="0" smtClean="0">
            <a:latin typeface="Sylfaen" panose="010A0502050306030303" pitchFamily="18" charset="0"/>
          </a:endParaRPr>
        </a:p>
      </dgm:t>
    </dgm:pt>
    <dgm:pt modelId="{BCAFB73B-5F2F-44FC-898E-974D4D33A020}" type="parTrans" cxnId="{F28A36F6-480C-4DEC-952E-D954694328FB}">
      <dgm:prSet/>
      <dgm:spPr/>
      <dgm:t>
        <a:bodyPr/>
        <a:lstStyle/>
        <a:p>
          <a:endParaRPr lang="en-US"/>
        </a:p>
      </dgm:t>
    </dgm:pt>
    <dgm:pt modelId="{0AFAA997-7355-44C3-AFF9-9D461410312E}" type="sibTrans" cxnId="{F28A36F6-480C-4DEC-952E-D954694328FB}">
      <dgm:prSet/>
      <dgm:spPr/>
      <dgm:t>
        <a:bodyPr/>
        <a:lstStyle/>
        <a:p>
          <a:endParaRPr lang="en-US"/>
        </a:p>
      </dgm:t>
    </dgm:pt>
    <dgm:pt modelId="{3B7AB4A8-3182-41DD-97F4-A7FBC4DCE8C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ka-GE" sz="1800" dirty="0" smtClean="0">
            <a:ln>
              <a:solidFill>
                <a:schemeClr val="tx1"/>
              </a:solidFill>
            </a:ln>
            <a:solidFill>
              <a:schemeClr val="tx1"/>
            </a:solidFill>
            <a:latin typeface="Sylfaen" panose="010A0502050306030303" pitchFamily="18" charset="0"/>
          </a:endParaRPr>
        </a:p>
        <a:p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ჯანმრთელობის დაცვა და </a:t>
          </a:r>
          <a:r>
            <a:rPr lang="en-US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ს</a:t>
          </a:r>
          <a:r>
            <a:rPr lang="ka-GE" sz="16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ოციალური უზრუნველყოფა 06 00</a:t>
          </a:r>
        </a:p>
        <a:p>
          <a:endParaRPr lang="ka-GE" sz="1600" dirty="0" smtClean="0">
            <a:latin typeface="Sylfaen" panose="010A0502050306030303" pitchFamily="18" charset="0"/>
          </a:endParaRPr>
        </a:p>
      </dgm:t>
    </dgm:pt>
    <dgm:pt modelId="{2C9EB023-E2B8-49B4-8CBB-827EECAA94BA}" type="parTrans" cxnId="{7EC1549E-AAED-49F0-B1A8-8725703BF155}">
      <dgm:prSet/>
      <dgm:spPr/>
      <dgm:t>
        <a:bodyPr/>
        <a:lstStyle/>
        <a:p>
          <a:endParaRPr lang="en-US"/>
        </a:p>
      </dgm:t>
    </dgm:pt>
    <dgm:pt modelId="{0DF73340-1EDB-420B-A650-7BF111F92556}" type="sibTrans" cxnId="{7EC1549E-AAED-49F0-B1A8-8725703BF155}">
      <dgm:prSet/>
      <dgm:spPr/>
      <dgm:t>
        <a:bodyPr/>
        <a:lstStyle/>
        <a:p>
          <a:endParaRPr lang="en-US"/>
        </a:p>
      </dgm:t>
    </dgm:pt>
    <dgm:pt modelId="{553381F7-5813-458D-9280-84F057181128}" type="pres">
      <dgm:prSet presAssocID="{B0DD2A96-99BE-413F-9CBB-E1B5860BE3F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CB4077-E5F1-4F1D-A284-3335AA1EB589}" type="pres">
      <dgm:prSet presAssocID="{B0DD2A96-99BE-413F-9CBB-E1B5860BE3F7}" presName="fgShape" presStyleLbl="fgShp" presStyleIdx="0" presStyleCnt="1"/>
      <dgm:spPr/>
    </dgm:pt>
    <dgm:pt modelId="{E16570DF-0DA0-41F4-8491-777AEA16E6AE}" type="pres">
      <dgm:prSet presAssocID="{B0DD2A96-99BE-413F-9CBB-E1B5860BE3F7}" presName="linComp" presStyleCnt="0"/>
      <dgm:spPr/>
    </dgm:pt>
    <dgm:pt modelId="{6B904A4F-16A7-4DF8-94DC-872FAB2CD175}" type="pres">
      <dgm:prSet presAssocID="{C6360E42-3FD0-4F8A-9C82-882201C956AD}" presName="compNode" presStyleCnt="0"/>
      <dgm:spPr/>
    </dgm:pt>
    <dgm:pt modelId="{21546813-C940-4006-9FB8-D70A0A35265E}" type="pres">
      <dgm:prSet presAssocID="{C6360E42-3FD0-4F8A-9C82-882201C956AD}" presName="bkgdShape" presStyleLbl="node1" presStyleIdx="0" presStyleCnt="5" custLinFactNeighborX="3493"/>
      <dgm:spPr/>
      <dgm:t>
        <a:bodyPr/>
        <a:lstStyle/>
        <a:p>
          <a:endParaRPr lang="en-US"/>
        </a:p>
      </dgm:t>
    </dgm:pt>
    <dgm:pt modelId="{CF98A020-F83E-49A4-96C9-CB82E13D4037}" type="pres">
      <dgm:prSet presAssocID="{C6360E42-3FD0-4F8A-9C82-882201C956AD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029B8-B46C-4034-93A7-B18D17ED0B8D}" type="pres">
      <dgm:prSet presAssocID="{C6360E42-3FD0-4F8A-9C82-882201C956AD}" presName="invisiNode" presStyleLbl="node1" presStyleIdx="0" presStyleCnt="5"/>
      <dgm:spPr/>
    </dgm:pt>
    <dgm:pt modelId="{54B52A3E-D6C3-4D03-8A39-F4E39C3004D9}" type="pres">
      <dgm:prSet presAssocID="{C6360E42-3FD0-4F8A-9C82-882201C956AD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12D57C20-D216-42E3-95F6-346455396CEA}" type="pres">
      <dgm:prSet presAssocID="{24EDE941-C184-4A26-9C5F-3DB785DD7A8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DD46D3C-22F2-45DF-800F-25CCB15CEC3D}" type="pres">
      <dgm:prSet presAssocID="{9726DD40-35FE-4EF8-AA69-445C8E839C66}" presName="compNode" presStyleCnt="0"/>
      <dgm:spPr/>
    </dgm:pt>
    <dgm:pt modelId="{8ECE3588-8048-418D-A0DC-D9CC2C14988E}" type="pres">
      <dgm:prSet presAssocID="{9726DD40-35FE-4EF8-AA69-445C8E839C66}" presName="bkgdShape" presStyleLbl="node1" presStyleIdx="1" presStyleCnt="5"/>
      <dgm:spPr/>
      <dgm:t>
        <a:bodyPr/>
        <a:lstStyle/>
        <a:p>
          <a:endParaRPr lang="en-US"/>
        </a:p>
      </dgm:t>
    </dgm:pt>
    <dgm:pt modelId="{15A06459-E1EE-4A79-B5E1-D32D24C56B83}" type="pres">
      <dgm:prSet presAssocID="{9726DD40-35FE-4EF8-AA69-445C8E839C66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DDA36F-7026-4653-8B3E-4C38B5619A96}" type="pres">
      <dgm:prSet presAssocID="{9726DD40-35FE-4EF8-AA69-445C8E839C66}" presName="invisiNode" presStyleLbl="node1" presStyleIdx="1" presStyleCnt="5"/>
      <dgm:spPr/>
    </dgm:pt>
    <dgm:pt modelId="{F98DF6F3-7D88-4041-BE99-9B911B95DADA}" type="pres">
      <dgm:prSet presAssocID="{9726DD40-35FE-4EF8-AA69-445C8E839C66}" presName="imagNode" presStyleLbl="fgImgPlace1" presStyleIdx="1" presStyleCnt="5" custLinFactNeighborX="-563" custLinFactNeighborY="-394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2000" r="-32000"/>
          </a:stretch>
        </a:blipFill>
      </dgm:spPr>
      <dgm:t>
        <a:bodyPr/>
        <a:lstStyle/>
        <a:p>
          <a:endParaRPr lang="en-US"/>
        </a:p>
      </dgm:t>
    </dgm:pt>
    <dgm:pt modelId="{3598AAE2-23AB-4717-9D8B-9826D6D8DFF7}" type="pres">
      <dgm:prSet presAssocID="{9603B23F-BBA7-4BBF-906E-2E9CCE13C3D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AE5D2BB-57A5-46DD-9C1F-AF600F140A93}" type="pres">
      <dgm:prSet presAssocID="{DE103BBC-08B1-463A-A6A5-9D727F8D45A3}" presName="compNode" presStyleCnt="0"/>
      <dgm:spPr/>
    </dgm:pt>
    <dgm:pt modelId="{4BC663CC-EA20-4F22-8D52-5343673AD0AE}" type="pres">
      <dgm:prSet presAssocID="{DE103BBC-08B1-463A-A6A5-9D727F8D45A3}" presName="bkgdShape" presStyleLbl="node1" presStyleIdx="2" presStyleCnt="5"/>
      <dgm:spPr/>
      <dgm:t>
        <a:bodyPr/>
        <a:lstStyle/>
        <a:p>
          <a:endParaRPr lang="en-US"/>
        </a:p>
      </dgm:t>
    </dgm:pt>
    <dgm:pt modelId="{F297F509-85CB-4A92-BCFD-DD89B92A216D}" type="pres">
      <dgm:prSet presAssocID="{DE103BBC-08B1-463A-A6A5-9D727F8D45A3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0273DD-9CD1-4938-B23C-07B3D9B24BE2}" type="pres">
      <dgm:prSet presAssocID="{DE103BBC-08B1-463A-A6A5-9D727F8D45A3}" presName="invisiNode" presStyleLbl="node1" presStyleIdx="2" presStyleCnt="5"/>
      <dgm:spPr/>
    </dgm:pt>
    <dgm:pt modelId="{2E8BA625-441E-4129-963F-B8773119E4BA}" type="pres">
      <dgm:prSet presAssocID="{DE103BBC-08B1-463A-A6A5-9D727F8D45A3}" presName="imagNode" presStyleLbl="fgImgPlace1" presStyleIdx="2" presStyleCnt="5" custLinFactNeighborX="169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8BD0E85-C61C-4F96-8E57-6DC63A4C2CA3}" type="pres">
      <dgm:prSet presAssocID="{38645C15-83F2-4005-8ED4-F82C539BB64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AA8406A-1A62-4A1B-A6F4-B6F5424D6592}" type="pres">
      <dgm:prSet presAssocID="{5E123464-C2BD-4E3C-B065-A21BDD35C339}" presName="compNode" presStyleCnt="0"/>
      <dgm:spPr/>
    </dgm:pt>
    <dgm:pt modelId="{8AC2B8E6-8934-466C-92E5-0CD501151C8A}" type="pres">
      <dgm:prSet presAssocID="{5E123464-C2BD-4E3C-B065-A21BDD35C339}" presName="bkgdShape" presStyleLbl="node1" presStyleIdx="3" presStyleCnt="5" custScaleX="112425"/>
      <dgm:spPr/>
      <dgm:t>
        <a:bodyPr/>
        <a:lstStyle/>
        <a:p>
          <a:endParaRPr lang="en-US"/>
        </a:p>
      </dgm:t>
    </dgm:pt>
    <dgm:pt modelId="{A645A3BC-819A-4781-8945-64F803CCED90}" type="pres">
      <dgm:prSet presAssocID="{5E123464-C2BD-4E3C-B065-A21BDD35C339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2F0E50-0BAD-4DFD-A446-E8F4E6FFC468}" type="pres">
      <dgm:prSet presAssocID="{5E123464-C2BD-4E3C-B065-A21BDD35C339}" presName="invisiNode" presStyleLbl="node1" presStyleIdx="3" presStyleCnt="5"/>
      <dgm:spPr/>
    </dgm:pt>
    <dgm:pt modelId="{F2969E57-39AA-47C2-BDBD-E08BCF5B1AA9}" type="pres">
      <dgm:prSet presAssocID="{5E123464-C2BD-4E3C-B065-A21BDD35C339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en-US"/>
        </a:p>
      </dgm:t>
    </dgm:pt>
    <dgm:pt modelId="{B69864E6-F1F6-4846-BD6C-B9F45F8FAE90}" type="pres">
      <dgm:prSet presAssocID="{0AFAA997-7355-44C3-AFF9-9D461410312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C19AB73-D63F-4438-8936-375A6785B782}" type="pres">
      <dgm:prSet presAssocID="{3B7AB4A8-3182-41DD-97F4-A7FBC4DCE8C7}" presName="compNode" presStyleCnt="0"/>
      <dgm:spPr/>
    </dgm:pt>
    <dgm:pt modelId="{37CAEE5F-64FF-445E-837D-A7777FA1000D}" type="pres">
      <dgm:prSet presAssocID="{3B7AB4A8-3182-41DD-97F4-A7FBC4DCE8C7}" presName="bkgdShape" presStyleLbl="node1" presStyleIdx="4" presStyleCnt="5"/>
      <dgm:spPr/>
      <dgm:t>
        <a:bodyPr/>
        <a:lstStyle/>
        <a:p>
          <a:endParaRPr lang="en-US"/>
        </a:p>
      </dgm:t>
    </dgm:pt>
    <dgm:pt modelId="{60617C1A-92A0-4EED-85BE-2AF26124BC52}" type="pres">
      <dgm:prSet presAssocID="{3B7AB4A8-3182-41DD-97F4-A7FBC4DCE8C7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3E9DAE-3883-4D42-B836-475C3E4C1A50}" type="pres">
      <dgm:prSet presAssocID="{3B7AB4A8-3182-41DD-97F4-A7FBC4DCE8C7}" presName="invisiNode" presStyleLbl="node1" presStyleIdx="4" presStyleCnt="5"/>
      <dgm:spPr/>
    </dgm:pt>
    <dgm:pt modelId="{07878C4A-55E5-4999-81B4-80448A0A3D46}" type="pres">
      <dgm:prSet presAssocID="{3B7AB4A8-3182-41DD-97F4-A7FBC4DCE8C7}" presName="imagNode" presStyleLbl="fgImgPlace1" presStyleIdx="4" presStyleCnt="5" custLinFactNeighborX="1044" custLinFactNeighborY="-98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80000" r="-80000"/>
          </a:stretch>
        </a:blipFill>
      </dgm:spPr>
      <dgm:t>
        <a:bodyPr/>
        <a:lstStyle/>
        <a:p>
          <a:endParaRPr lang="en-US"/>
        </a:p>
      </dgm:t>
    </dgm:pt>
  </dgm:ptLst>
  <dgm:cxnLst>
    <dgm:cxn modelId="{740DF53B-EA5C-4C05-804D-A03A916274E7}" type="presOf" srcId="{B0DD2A96-99BE-413F-9CBB-E1B5860BE3F7}" destId="{553381F7-5813-458D-9280-84F057181128}" srcOrd="0" destOrd="0" presId="urn:microsoft.com/office/officeart/2005/8/layout/hList7#1"/>
    <dgm:cxn modelId="{E697AF9D-0D12-416B-A55C-AA21FEC55DC2}" type="presOf" srcId="{9726DD40-35FE-4EF8-AA69-445C8E839C66}" destId="{15A06459-E1EE-4A79-B5E1-D32D24C56B83}" srcOrd="1" destOrd="0" presId="urn:microsoft.com/office/officeart/2005/8/layout/hList7#1"/>
    <dgm:cxn modelId="{367CEBA4-5921-46E8-8E94-272C5EA0F0FB}" type="presOf" srcId="{9603B23F-BBA7-4BBF-906E-2E9CCE13C3D2}" destId="{3598AAE2-23AB-4717-9D8B-9826D6D8DFF7}" srcOrd="0" destOrd="0" presId="urn:microsoft.com/office/officeart/2005/8/layout/hList7#1"/>
    <dgm:cxn modelId="{E2E7545D-C24C-492C-8A45-22C9124AC041}" type="presOf" srcId="{3B7AB4A8-3182-41DD-97F4-A7FBC4DCE8C7}" destId="{60617C1A-92A0-4EED-85BE-2AF26124BC52}" srcOrd="1" destOrd="0" presId="urn:microsoft.com/office/officeart/2005/8/layout/hList7#1"/>
    <dgm:cxn modelId="{54B46EE3-4C71-4916-B3D2-F17404ACAA0A}" type="presOf" srcId="{24EDE941-C184-4A26-9C5F-3DB785DD7A8B}" destId="{12D57C20-D216-42E3-95F6-346455396CEA}" srcOrd="0" destOrd="0" presId="urn:microsoft.com/office/officeart/2005/8/layout/hList7#1"/>
    <dgm:cxn modelId="{0DE34EF6-1D69-46B5-AE30-AE74CB17B1DA}" type="presOf" srcId="{5E123464-C2BD-4E3C-B065-A21BDD35C339}" destId="{8AC2B8E6-8934-466C-92E5-0CD501151C8A}" srcOrd="0" destOrd="0" presId="urn:microsoft.com/office/officeart/2005/8/layout/hList7#1"/>
    <dgm:cxn modelId="{F7AEC378-A4F1-4468-80C0-013A2EA4D768}" type="presOf" srcId="{9726DD40-35FE-4EF8-AA69-445C8E839C66}" destId="{8ECE3588-8048-418D-A0DC-D9CC2C14988E}" srcOrd="0" destOrd="0" presId="urn:microsoft.com/office/officeart/2005/8/layout/hList7#1"/>
    <dgm:cxn modelId="{BEEAE684-209E-456B-923B-6B6D000F6EB6}" type="presOf" srcId="{DE103BBC-08B1-463A-A6A5-9D727F8D45A3}" destId="{F297F509-85CB-4A92-BCFD-DD89B92A216D}" srcOrd="1" destOrd="0" presId="urn:microsoft.com/office/officeart/2005/8/layout/hList7#1"/>
    <dgm:cxn modelId="{7EC1549E-AAED-49F0-B1A8-8725703BF155}" srcId="{B0DD2A96-99BE-413F-9CBB-E1B5860BE3F7}" destId="{3B7AB4A8-3182-41DD-97F4-A7FBC4DCE8C7}" srcOrd="4" destOrd="0" parTransId="{2C9EB023-E2B8-49B4-8CBB-827EECAA94BA}" sibTransId="{0DF73340-1EDB-420B-A650-7BF111F92556}"/>
    <dgm:cxn modelId="{204B88E3-B9F6-4B89-937A-5EB1FA0B4C01}" type="presOf" srcId="{C6360E42-3FD0-4F8A-9C82-882201C956AD}" destId="{CF98A020-F83E-49A4-96C9-CB82E13D4037}" srcOrd="1" destOrd="0" presId="urn:microsoft.com/office/officeart/2005/8/layout/hList7#1"/>
    <dgm:cxn modelId="{21CABD4F-0DF0-455A-AC35-52FEA5EF5F90}" type="presOf" srcId="{5E123464-C2BD-4E3C-B065-A21BDD35C339}" destId="{A645A3BC-819A-4781-8945-64F803CCED90}" srcOrd="1" destOrd="0" presId="urn:microsoft.com/office/officeart/2005/8/layout/hList7#1"/>
    <dgm:cxn modelId="{926FA07F-92C8-453B-8468-7BE2070B1418}" type="presOf" srcId="{3B7AB4A8-3182-41DD-97F4-A7FBC4DCE8C7}" destId="{37CAEE5F-64FF-445E-837D-A7777FA1000D}" srcOrd="0" destOrd="0" presId="urn:microsoft.com/office/officeart/2005/8/layout/hList7#1"/>
    <dgm:cxn modelId="{09A5D1A1-4768-49EC-9054-C91E852B24EB}" srcId="{B0DD2A96-99BE-413F-9CBB-E1B5860BE3F7}" destId="{9726DD40-35FE-4EF8-AA69-445C8E839C66}" srcOrd="1" destOrd="0" parTransId="{8092FD93-013E-43C9-B78F-9103A0176901}" sibTransId="{9603B23F-BBA7-4BBF-906E-2E9CCE13C3D2}"/>
    <dgm:cxn modelId="{C8510C65-44E0-4217-8815-20C7CE2E2A2D}" srcId="{B0DD2A96-99BE-413F-9CBB-E1B5860BE3F7}" destId="{DE103BBC-08B1-463A-A6A5-9D727F8D45A3}" srcOrd="2" destOrd="0" parTransId="{F3F12B63-B29C-4130-87A9-B731119ECB7D}" sibTransId="{38645C15-83F2-4005-8ED4-F82C539BB645}"/>
    <dgm:cxn modelId="{F28A36F6-480C-4DEC-952E-D954694328FB}" srcId="{B0DD2A96-99BE-413F-9CBB-E1B5860BE3F7}" destId="{5E123464-C2BD-4E3C-B065-A21BDD35C339}" srcOrd="3" destOrd="0" parTransId="{BCAFB73B-5F2F-44FC-898E-974D4D33A020}" sibTransId="{0AFAA997-7355-44C3-AFF9-9D461410312E}"/>
    <dgm:cxn modelId="{DD7278F0-BA35-465A-8005-1198ECB8FC89}" type="presOf" srcId="{0AFAA997-7355-44C3-AFF9-9D461410312E}" destId="{B69864E6-F1F6-4846-BD6C-B9F45F8FAE90}" srcOrd="0" destOrd="0" presId="urn:microsoft.com/office/officeart/2005/8/layout/hList7#1"/>
    <dgm:cxn modelId="{1C915639-EB09-4CC9-A752-B4B4A9752041}" type="presOf" srcId="{C6360E42-3FD0-4F8A-9C82-882201C956AD}" destId="{21546813-C940-4006-9FB8-D70A0A35265E}" srcOrd="0" destOrd="0" presId="urn:microsoft.com/office/officeart/2005/8/layout/hList7#1"/>
    <dgm:cxn modelId="{A5FF8202-2941-41E4-86F9-BE7792AF71D2}" srcId="{B0DD2A96-99BE-413F-9CBB-E1B5860BE3F7}" destId="{C6360E42-3FD0-4F8A-9C82-882201C956AD}" srcOrd="0" destOrd="0" parTransId="{D60783B4-9872-4907-BEFF-5495B757315B}" sibTransId="{24EDE941-C184-4A26-9C5F-3DB785DD7A8B}"/>
    <dgm:cxn modelId="{38AF8118-6436-4DE9-81EF-64210322F370}" type="presOf" srcId="{38645C15-83F2-4005-8ED4-F82C539BB645}" destId="{28BD0E85-C61C-4F96-8E57-6DC63A4C2CA3}" srcOrd="0" destOrd="0" presId="urn:microsoft.com/office/officeart/2005/8/layout/hList7#1"/>
    <dgm:cxn modelId="{5B4B4366-FF65-473F-8FB5-FA5E3A6131DB}" type="presOf" srcId="{DE103BBC-08B1-463A-A6A5-9D727F8D45A3}" destId="{4BC663CC-EA20-4F22-8D52-5343673AD0AE}" srcOrd="0" destOrd="0" presId="urn:microsoft.com/office/officeart/2005/8/layout/hList7#1"/>
    <dgm:cxn modelId="{11CE1937-5C56-423E-888F-4E65AF63B83E}" type="presParOf" srcId="{553381F7-5813-458D-9280-84F057181128}" destId="{12CB4077-E5F1-4F1D-A284-3335AA1EB589}" srcOrd="0" destOrd="0" presId="urn:microsoft.com/office/officeart/2005/8/layout/hList7#1"/>
    <dgm:cxn modelId="{AF475BF4-1466-48DF-81AF-5B23E5DECE49}" type="presParOf" srcId="{553381F7-5813-458D-9280-84F057181128}" destId="{E16570DF-0DA0-41F4-8491-777AEA16E6AE}" srcOrd="1" destOrd="0" presId="urn:microsoft.com/office/officeart/2005/8/layout/hList7#1"/>
    <dgm:cxn modelId="{D5351498-6DBD-4DAE-9D53-75B2396AD17F}" type="presParOf" srcId="{E16570DF-0DA0-41F4-8491-777AEA16E6AE}" destId="{6B904A4F-16A7-4DF8-94DC-872FAB2CD175}" srcOrd="0" destOrd="0" presId="urn:microsoft.com/office/officeart/2005/8/layout/hList7#1"/>
    <dgm:cxn modelId="{E9FD972A-D5A5-4195-B176-11A86E94B4FA}" type="presParOf" srcId="{6B904A4F-16A7-4DF8-94DC-872FAB2CD175}" destId="{21546813-C940-4006-9FB8-D70A0A35265E}" srcOrd="0" destOrd="0" presId="urn:microsoft.com/office/officeart/2005/8/layout/hList7#1"/>
    <dgm:cxn modelId="{B2030941-2947-466F-810F-B9C83515293B}" type="presParOf" srcId="{6B904A4F-16A7-4DF8-94DC-872FAB2CD175}" destId="{CF98A020-F83E-49A4-96C9-CB82E13D4037}" srcOrd="1" destOrd="0" presId="urn:microsoft.com/office/officeart/2005/8/layout/hList7#1"/>
    <dgm:cxn modelId="{C341DB9C-ED67-4D60-AD66-BEEEB255DF98}" type="presParOf" srcId="{6B904A4F-16A7-4DF8-94DC-872FAB2CD175}" destId="{1AB029B8-B46C-4034-93A7-B18D17ED0B8D}" srcOrd="2" destOrd="0" presId="urn:microsoft.com/office/officeart/2005/8/layout/hList7#1"/>
    <dgm:cxn modelId="{F5F923F8-0E25-4D87-B085-0339426CFE27}" type="presParOf" srcId="{6B904A4F-16A7-4DF8-94DC-872FAB2CD175}" destId="{54B52A3E-D6C3-4D03-8A39-F4E39C3004D9}" srcOrd="3" destOrd="0" presId="urn:microsoft.com/office/officeart/2005/8/layout/hList7#1"/>
    <dgm:cxn modelId="{3030BA10-C683-47F4-B8B6-C55C90DFC2C8}" type="presParOf" srcId="{E16570DF-0DA0-41F4-8491-777AEA16E6AE}" destId="{12D57C20-D216-42E3-95F6-346455396CEA}" srcOrd="1" destOrd="0" presId="urn:microsoft.com/office/officeart/2005/8/layout/hList7#1"/>
    <dgm:cxn modelId="{C8A5B1D8-CF96-483A-AB27-1ACE4C3E9BAB}" type="presParOf" srcId="{E16570DF-0DA0-41F4-8491-777AEA16E6AE}" destId="{FDD46D3C-22F2-45DF-800F-25CCB15CEC3D}" srcOrd="2" destOrd="0" presId="urn:microsoft.com/office/officeart/2005/8/layout/hList7#1"/>
    <dgm:cxn modelId="{AE4859C6-F7EE-42C4-B1B6-A19848675907}" type="presParOf" srcId="{FDD46D3C-22F2-45DF-800F-25CCB15CEC3D}" destId="{8ECE3588-8048-418D-A0DC-D9CC2C14988E}" srcOrd="0" destOrd="0" presId="urn:microsoft.com/office/officeart/2005/8/layout/hList7#1"/>
    <dgm:cxn modelId="{04280076-502E-476E-BE3F-315DD063B221}" type="presParOf" srcId="{FDD46D3C-22F2-45DF-800F-25CCB15CEC3D}" destId="{15A06459-E1EE-4A79-B5E1-D32D24C56B83}" srcOrd="1" destOrd="0" presId="urn:microsoft.com/office/officeart/2005/8/layout/hList7#1"/>
    <dgm:cxn modelId="{67A90EDD-7697-4F2B-A482-C3763BDFB87F}" type="presParOf" srcId="{FDD46D3C-22F2-45DF-800F-25CCB15CEC3D}" destId="{04DDA36F-7026-4653-8B3E-4C38B5619A96}" srcOrd="2" destOrd="0" presId="urn:microsoft.com/office/officeart/2005/8/layout/hList7#1"/>
    <dgm:cxn modelId="{B422AD94-5819-4E24-ACA1-74ADB9E94940}" type="presParOf" srcId="{FDD46D3C-22F2-45DF-800F-25CCB15CEC3D}" destId="{F98DF6F3-7D88-4041-BE99-9B911B95DADA}" srcOrd="3" destOrd="0" presId="urn:microsoft.com/office/officeart/2005/8/layout/hList7#1"/>
    <dgm:cxn modelId="{F53ED4E5-226F-4008-9137-9AF878EAA175}" type="presParOf" srcId="{E16570DF-0DA0-41F4-8491-777AEA16E6AE}" destId="{3598AAE2-23AB-4717-9D8B-9826D6D8DFF7}" srcOrd="3" destOrd="0" presId="urn:microsoft.com/office/officeart/2005/8/layout/hList7#1"/>
    <dgm:cxn modelId="{E9BED300-2650-43A5-BF77-163767812EAB}" type="presParOf" srcId="{E16570DF-0DA0-41F4-8491-777AEA16E6AE}" destId="{DAE5D2BB-57A5-46DD-9C1F-AF600F140A93}" srcOrd="4" destOrd="0" presId="urn:microsoft.com/office/officeart/2005/8/layout/hList7#1"/>
    <dgm:cxn modelId="{0002DD7F-EC08-418C-BBDD-AFFC12D37DBD}" type="presParOf" srcId="{DAE5D2BB-57A5-46DD-9C1F-AF600F140A93}" destId="{4BC663CC-EA20-4F22-8D52-5343673AD0AE}" srcOrd="0" destOrd="0" presId="urn:microsoft.com/office/officeart/2005/8/layout/hList7#1"/>
    <dgm:cxn modelId="{71A0A2BB-5273-4EC0-BBE0-5E6C45D18912}" type="presParOf" srcId="{DAE5D2BB-57A5-46DD-9C1F-AF600F140A93}" destId="{F297F509-85CB-4A92-BCFD-DD89B92A216D}" srcOrd="1" destOrd="0" presId="urn:microsoft.com/office/officeart/2005/8/layout/hList7#1"/>
    <dgm:cxn modelId="{F4535017-5561-4091-BFD6-19BD70CEB25E}" type="presParOf" srcId="{DAE5D2BB-57A5-46DD-9C1F-AF600F140A93}" destId="{090273DD-9CD1-4938-B23C-07B3D9B24BE2}" srcOrd="2" destOrd="0" presId="urn:microsoft.com/office/officeart/2005/8/layout/hList7#1"/>
    <dgm:cxn modelId="{C8B593B5-66E7-40B0-A06E-CE1BB5A2F5A2}" type="presParOf" srcId="{DAE5D2BB-57A5-46DD-9C1F-AF600F140A93}" destId="{2E8BA625-441E-4129-963F-B8773119E4BA}" srcOrd="3" destOrd="0" presId="urn:microsoft.com/office/officeart/2005/8/layout/hList7#1"/>
    <dgm:cxn modelId="{D61818E5-BC1A-4CE7-980E-DCDB0AE80960}" type="presParOf" srcId="{E16570DF-0DA0-41F4-8491-777AEA16E6AE}" destId="{28BD0E85-C61C-4F96-8E57-6DC63A4C2CA3}" srcOrd="5" destOrd="0" presId="urn:microsoft.com/office/officeart/2005/8/layout/hList7#1"/>
    <dgm:cxn modelId="{E7B9AEC8-F0C9-4CD7-83B4-5310DEA56CC0}" type="presParOf" srcId="{E16570DF-0DA0-41F4-8491-777AEA16E6AE}" destId="{BAA8406A-1A62-4A1B-A6F4-B6F5424D6592}" srcOrd="6" destOrd="0" presId="urn:microsoft.com/office/officeart/2005/8/layout/hList7#1"/>
    <dgm:cxn modelId="{1A2AB0C1-7F92-4472-ADB9-343DF45AD451}" type="presParOf" srcId="{BAA8406A-1A62-4A1B-A6F4-B6F5424D6592}" destId="{8AC2B8E6-8934-466C-92E5-0CD501151C8A}" srcOrd="0" destOrd="0" presId="urn:microsoft.com/office/officeart/2005/8/layout/hList7#1"/>
    <dgm:cxn modelId="{09A8EC1D-A4A6-446D-B11B-1D8B5C55EF70}" type="presParOf" srcId="{BAA8406A-1A62-4A1B-A6F4-B6F5424D6592}" destId="{A645A3BC-819A-4781-8945-64F803CCED90}" srcOrd="1" destOrd="0" presId="urn:microsoft.com/office/officeart/2005/8/layout/hList7#1"/>
    <dgm:cxn modelId="{C8C6F0D7-B56E-48F2-AFD1-6D6CDA3E097F}" type="presParOf" srcId="{BAA8406A-1A62-4A1B-A6F4-B6F5424D6592}" destId="{D22F0E50-0BAD-4DFD-A446-E8F4E6FFC468}" srcOrd="2" destOrd="0" presId="urn:microsoft.com/office/officeart/2005/8/layout/hList7#1"/>
    <dgm:cxn modelId="{B1F1DDDF-6E34-4FCE-A79C-7CDFFE6ED572}" type="presParOf" srcId="{BAA8406A-1A62-4A1B-A6F4-B6F5424D6592}" destId="{F2969E57-39AA-47C2-BDBD-E08BCF5B1AA9}" srcOrd="3" destOrd="0" presId="urn:microsoft.com/office/officeart/2005/8/layout/hList7#1"/>
    <dgm:cxn modelId="{17008264-081C-4CC0-990F-5BDBFE27EF21}" type="presParOf" srcId="{E16570DF-0DA0-41F4-8491-777AEA16E6AE}" destId="{B69864E6-F1F6-4846-BD6C-B9F45F8FAE90}" srcOrd="7" destOrd="0" presId="urn:microsoft.com/office/officeart/2005/8/layout/hList7#1"/>
    <dgm:cxn modelId="{DB4ED794-5FF7-433B-B7CB-B28E3C54CA0A}" type="presParOf" srcId="{E16570DF-0DA0-41F4-8491-777AEA16E6AE}" destId="{AC19AB73-D63F-4438-8936-375A6785B782}" srcOrd="8" destOrd="0" presId="urn:microsoft.com/office/officeart/2005/8/layout/hList7#1"/>
    <dgm:cxn modelId="{9ACAB477-6262-4033-B342-7632E8883120}" type="presParOf" srcId="{AC19AB73-D63F-4438-8936-375A6785B782}" destId="{37CAEE5F-64FF-445E-837D-A7777FA1000D}" srcOrd="0" destOrd="0" presId="urn:microsoft.com/office/officeart/2005/8/layout/hList7#1"/>
    <dgm:cxn modelId="{11E4B505-FD42-4241-A9F4-58EB0944DE74}" type="presParOf" srcId="{AC19AB73-D63F-4438-8936-375A6785B782}" destId="{60617C1A-92A0-4EED-85BE-2AF26124BC52}" srcOrd="1" destOrd="0" presId="urn:microsoft.com/office/officeart/2005/8/layout/hList7#1"/>
    <dgm:cxn modelId="{16C0BAA8-8F79-4CE0-AF6A-C8258214DC97}" type="presParOf" srcId="{AC19AB73-D63F-4438-8936-375A6785B782}" destId="{813E9DAE-3883-4D42-B836-475C3E4C1A50}" srcOrd="2" destOrd="0" presId="urn:microsoft.com/office/officeart/2005/8/layout/hList7#1"/>
    <dgm:cxn modelId="{66A1E6BD-2874-440F-B50D-3A91FC5BE8D9}" type="presParOf" srcId="{AC19AB73-D63F-4438-8936-375A6785B782}" destId="{07878C4A-55E5-4999-81B4-80448A0A3D46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0BC457-1DF4-4AFB-B247-DF94D7D31BAF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55A388-C0E8-4BBD-BA34-6F2B0688ED15}">
      <dgm:prSet phldrT="[Text]"/>
      <dgm:spPr/>
      <dgm:t>
        <a:bodyPr/>
        <a:lstStyle/>
        <a:p>
          <a:r>
            <a:rPr lang="ka-GE" dirty="0" smtClean="0"/>
            <a:t>შემოსულობები</a:t>
          </a:r>
          <a:endParaRPr lang="en-US" dirty="0"/>
        </a:p>
      </dgm:t>
    </dgm:pt>
    <dgm:pt modelId="{1EABABF5-EE6D-4403-9014-5F292A6F0A6E}" type="parTrans" cxnId="{93917A1C-7152-41D6-8A5B-BA7FDD3C8CAB}">
      <dgm:prSet/>
      <dgm:spPr/>
      <dgm:t>
        <a:bodyPr/>
        <a:lstStyle/>
        <a:p>
          <a:endParaRPr lang="en-US"/>
        </a:p>
      </dgm:t>
    </dgm:pt>
    <dgm:pt modelId="{8AB642C7-A5E9-436D-9062-B41DB55F0018}" type="sibTrans" cxnId="{93917A1C-7152-41D6-8A5B-BA7FDD3C8CAB}">
      <dgm:prSet/>
      <dgm:spPr/>
      <dgm:t>
        <a:bodyPr/>
        <a:lstStyle/>
        <a:p>
          <a:endParaRPr lang="en-US"/>
        </a:p>
      </dgm:t>
    </dgm:pt>
    <dgm:pt modelId="{D818E55B-A670-499A-8C9B-30D535AD8840}">
      <dgm:prSet phldrT="[Text]"/>
      <dgm:spPr/>
      <dgm:t>
        <a:bodyPr/>
        <a:lstStyle/>
        <a:p>
          <a:r>
            <a:rPr lang="ka-GE" dirty="0" smtClean="0"/>
            <a:t>2026 წელს შემოსულობები 2025 წლის ანალოგიურ პერიოდთან შედარებით იგივეა</a:t>
          </a:r>
          <a:endParaRPr lang="en-US" dirty="0"/>
        </a:p>
      </dgm:t>
    </dgm:pt>
    <dgm:pt modelId="{DDA9D949-CFA0-4CC2-AF0C-63E58E8991AD}" type="parTrans" cxnId="{FFD40B77-333A-4060-94B0-696BBB19F679}">
      <dgm:prSet/>
      <dgm:spPr/>
      <dgm:t>
        <a:bodyPr/>
        <a:lstStyle/>
        <a:p>
          <a:endParaRPr lang="en-US"/>
        </a:p>
      </dgm:t>
    </dgm:pt>
    <dgm:pt modelId="{095452DA-6650-4BAF-801A-28EFA4F3E1A8}" type="sibTrans" cxnId="{FFD40B77-333A-4060-94B0-696BBB19F679}">
      <dgm:prSet/>
      <dgm:spPr/>
      <dgm:t>
        <a:bodyPr/>
        <a:lstStyle/>
        <a:p>
          <a:endParaRPr lang="en-US"/>
        </a:p>
      </dgm:t>
    </dgm:pt>
    <dgm:pt modelId="{402AAFBA-8D06-4742-AD3F-8B7B462D25C1}" type="pres">
      <dgm:prSet presAssocID="{810BC457-1DF4-4AFB-B247-DF94D7D31BAF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3B3BFE6-905C-4BD8-9B3E-CFE84B7D3297}" type="pres">
      <dgm:prSet presAssocID="{7555A388-C0E8-4BBD-BA34-6F2B0688ED15}" presName="linNode" presStyleCnt="0"/>
      <dgm:spPr/>
    </dgm:pt>
    <dgm:pt modelId="{FFA61C58-75EC-4EB6-B67D-5BAD264F91B0}" type="pres">
      <dgm:prSet presAssocID="{7555A388-C0E8-4BBD-BA34-6F2B0688ED15}" presName="parentShp" presStyleLbl="node1" presStyleIdx="0" presStyleCnt="1" custLinFactNeighborX="1110" custLinFactNeighborY="-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E3C63C-3C69-47E4-9A95-A601729FEF7B}" type="pres">
      <dgm:prSet presAssocID="{7555A388-C0E8-4BBD-BA34-6F2B0688ED15}" presName="childShp" presStyleLbl="b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891E0A-F0AE-493D-907C-DB2CDA820CDA}" type="presOf" srcId="{810BC457-1DF4-4AFB-B247-DF94D7D31BAF}" destId="{402AAFBA-8D06-4742-AD3F-8B7B462D25C1}" srcOrd="0" destOrd="0" presId="urn:microsoft.com/office/officeart/2005/8/layout/vList6"/>
    <dgm:cxn modelId="{5497E4CE-6772-437C-8AA1-C259848E8BE3}" type="presOf" srcId="{D818E55B-A670-499A-8C9B-30D535AD8840}" destId="{C4E3C63C-3C69-47E4-9A95-A601729FEF7B}" srcOrd="0" destOrd="0" presId="urn:microsoft.com/office/officeart/2005/8/layout/vList6"/>
    <dgm:cxn modelId="{93917A1C-7152-41D6-8A5B-BA7FDD3C8CAB}" srcId="{810BC457-1DF4-4AFB-B247-DF94D7D31BAF}" destId="{7555A388-C0E8-4BBD-BA34-6F2B0688ED15}" srcOrd="0" destOrd="0" parTransId="{1EABABF5-EE6D-4403-9014-5F292A6F0A6E}" sibTransId="{8AB642C7-A5E9-436D-9062-B41DB55F0018}"/>
    <dgm:cxn modelId="{75D24150-47B0-4789-92D0-C6CE8085BEA9}" type="presOf" srcId="{7555A388-C0E8-4BBD-BA34-6F2B0688ED15}" destId="{FFA61C58-75EC-4EB6-B67D-5BAD264F91B0}" srcOrd="0" destOrd="0" presId="urn:microsoft.com/office/officeart/2005/8/layout/vList6"/>
    <dgm:cxn modelId="{FFD40B77-333A-4060-94B0-696BBB19F679}" srcId="{7555A388-C0E8-4BBD-BA34-6F2B0688ED15}" destId="{D818E55B-A670-499A-8C9B-30D535AD8840}" srcOrd="0" destOrd="0" parTransId="{DDA9D949-CFA0-4CC2-AF0C-63E58E8991AD}" sibTransId="{095452DA-6650-4BAF-801A-28EFA4F3E1A8}"/>
    <dgm:cxn modelId="{A5D346D9-600E-4394-894D-BA2CE9E8881E}" type="presParOf" srcId="{402AAFBA-8D06-4742-AD3F-8B7B462D25C1}" destId="{A3B3BFE6-905C-4BD8-9B3E-CFE84B7D3297}" srcOrd="0" destOrd="0" presId="urn:microsoft.com/office/officeart/2005/8/layout/vList6"/>
    <dgm:cxn modelId="{22D3A028-1FAE-478B-BB18-EC0CF6F214E2}" type="presParOf" srcId="{A3B3BFE6-905C-4BD8-9B3E-CFE84B7D3297}" destId="{FFA61C58-75EC-4EB6-B67D-5BAD264F91B0}" srcOrd="0" destOrd="0" presId="urn:microsoft.com/office/officeart/2005/8/layout/vList6"/>
    <dgm:cxn modelId="{5DFF0915-41CC-490C-81C4-738CCC6C4B40}" type="presParOf" srcId="{A3B3BFE6-905C-4BD8-9B3E-CFE84B7D3297}" destId="{C4E3C63C-3C69-47E4-9A95-A601729FEF7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46813-C940-4006-9FB8-D70A0A35265E}">
      <dsp:nvSpPr>
        <dsp:cNvPr id="0" name=""/>
        <dsp:cNvSpPr/>
      </dsp:nvSpPr>
      <dsp:spPr>
        <a:xfrm>
          <a:off x="56841" y="0"/>
          <a:ext cx="1620144" cy="3807618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ინფრასტრუქტურის განვითარება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02 00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800" kern="1200" dirty="0" smtClean="0">
            <a:ln>
              <a:solidFill>
                <a:schemeClr val="tx1"/>
              </a:solidFill>
            </a:ln>
            <a:solidFill>
              <a:schemeClr val="tx1"/>
            </a:solidFill>
            <a:latin typeface="Sylfaen" panose="010A0502050306030303" pitchFamily="18" charset="0"/>
          </a:endParaRPr>
        </a:p>
      </dsp:txBody>
      <dsp:txXfrm>
        <a:off x="56841" y="1523047"/>
        <a:ext cx="1620144" cy="1523047"/>
      </dsp:txXfrm>
    </dsp:sp>
    <dsp:sp modelId="{54B52A3E-D6C3-4D03-8A39-F4E39C3004D9}">
      <dsp:nvSpPr>
        <dsp:cNvPr id="0" name=""/>
        <dsp:cNvSpPr/>
      </dsp:nvSpPr>
      <dsp:spPr>
        <a:xfrm>
          <a:off x="176353" y="228457"/>
          <a:ext cx="1267936" cy="126793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ECE3588-8048-418D-A0DC-D9CC2C14988E}">
      <dsp:nvSpPr>
        <dsp:cNvPr id="0" name=""/>
        <dsp:cNvSpPr/>
      </dsp:nvSpPr>
      <dsp:spPr>
        <a:xfrm>
          <a:off x="1668998" y="0"/>
          <a:ext cx="1620144" cy="380761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დასუფთავება და გარემოს დაცვა 03 00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2100" kern="1200" dirty="0" smtClean="0">
            <a:solidFill>
              <a:schemeClr val="accent6">
                <a:lumMod val="60000"/>
                <a:lumOff val="40000"/>
              </a:schemeClr>
            </a:solidFill>
            <a:latin typeface="Sylfaen" panose="010A0502050306030303" pitchFamily="18" charset="0"/>
          </a:endParaRPr>
        </a:p>
      </dsp:txBody>
      <dsp:txXfrm>
        <a:off x="1668998" y="1523047"/>
        <a:ext cx="1620144" cy="1523047"/>
      </dsp:txXfrm>
    </dsp:sp>
    <dsp:sp modelId="{F98DF6F3-7D88-4041-BE99-9B911B95DADA}">
      <dsp:nvSpPr>
        <dsp:cNvPr id="0" name=""/>
        <dsp:cNvSpPr/>
      </dsp:nvSpPr>
      <dsp:spPr>
        <a:xfrm>
          <a:off x="1837964" y="178449"/>
          <a:ext cx="1267936" cy="126793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BC663CC-EA20-4F22-8D52-5343673AD0AE}">
      <dsp:nvSpPr>
        <dsp:cNvPr id="0" name=""/>
        <dsp:cNvSpPr/>
      </dsp:nvSpPr>
      <dsp:spPr>
        <a:xfrm>
          <a:off x="3337748" y="0"/>
          <a:ext cx="1620144" cy="380761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განათლება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8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 04 00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600" kern="1200" dirty="0" smtClean="0">
            <a:latin typeface="Sylfaen" panose="010A0502050306030303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>
              <a:latin typeface="Sylfaen" panose="010A0502050306030303" pitchFamily="18" charset="0"/>
            </a:rPr>
            <a:t> </a:t>
          </a:r>
        </a:p>
      </dsp:txBody>
      <dsp:txXfrm>
        <a:off x="3337748" y="1523047"/>
        <a:ext cx="1620144" cy="1523047"/>
      </dsp:txXfrm>
    </dsp:sp>
    <dsp:sp modelId="{2E8BA625-441E-4129-963F-B8773119E4BA}">
      <dsp:nvSpPr>
        <dsp:cNvPr id="0" name=""/>
        <dsp:cNvSpPr/>
      </dsp:nvSpPr>
      <dsp:spPr>
        <a:xfrm>
          <a:off x="3535280" y="228457"/>
          <a:ext cx="1267936" cy="126793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AC2B8E6-8934-466C-92E5-0CD501151C8A}">
      <dsp:nvSpPr>
        <dsp:cNvPr id="0" name=""/>
        <dsp:cNvSpPr/>
      </dsp:nvSpPr>
      <dsp:spPr>
        <a:xfrm>
          <a:off x="5006497" y="0"/>
          <a:ext cx="1821447" cy="3807618"/>
        </a:xfrm>
        <a:prstGeom prst="roundRect">
          <a:avLst>
            <a:gd name="adj" fmla="val 10000"/>
          </a:avLst>
        </a:prstGeom>
        <a:solidFill>
          <a:srgbClr val="C579B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800" kern="1200" dirty="0" smtClean="0">
            <a:ln>
              <a:solidFill>
                <a:schemeClr val="tx1"/>
              </a:solidFill>
            </a:ln>
            <a:solidFill>
              <a:schemeClr val="tx1"/>
            </a:solidFill>
            <a:latin typeface="Sylfaen" panose="010A0502050306030303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კ</a:t>
          </a: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ულტურა, ახალგაზრდობა, სპორტი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05 00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600" kern="1200" dirty="0" smtClean="0">
            <a:latin typeface="Sylfaen" panose="010A0502050306030303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600" kern="1200" dirty="0" smtClean="0">
            <a:latin typeface="Sylfaen" panose="010A0502050306030303" pitchFamily="18" charset="0"/>
          </a:endParaRPr>
        </a:p>
      </dsp:txBody>
      <dsp:txXfrm>
        <a:off x="5006497" y="1523047"/>
        <a:ext cx="1821447" cy="1523047"/>
      </dsp:txXfrm>
    </dsp:sp>
    <dsp:sp modelId="{F2969E57-39AA-47C2-BDBD-E08BCF5B1AA9}">
      <dsp:nvSpPr>
        <dsp:cNvPr id="0" name=""/>
        <dsp:cNvSpPr/>
      </dsp:nvSpPr>
      <dsp:spPr>
        <a:xfrm>
          <a:off x="5283252" y="228457"/>
          <a:ext cx="1267936" cy="126793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7CAEE5F-64FF-445E-837D-A7777FA1000D}">
      <dsp:nvSpPr>
        <dsp:cNvPr id="0" name=""/>
        <dsp:cNvSpPr/>
      </dsp:nvSpPr>
      <dsp:spPr>
        <a:xfrm>
          <a:off x="6876549" y="0"/>
          <a:ext cx="1620144" cy="380761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800" kern="1200" dirty="0" smtClean="0">
            <a:ln>
              <a:solidFill>
                <a:schemeClr val="tx1"/>
              </a:solidFill>
            </a:ln>
            <a:solidFill>
              <a:schemeClr val="tx1"/>
            </a:solidFill>
            <a:latin typeface="Sylfaen" panose="010A0502050306030303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ჯანმრთელობის დაცვა და </a:t>
          </a:r>
          <a:r>
            <a:rPr lang="en-US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ს</a:t>
          </a:r>
          <a:r>
            <a:rPr lang="ka-GE" sz="1600" kern="12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Sylfaen" panose="010A0502050306030303" pitchFamily="18" charset="0"/>
            </a:rPr>
            <a:t>ოციალური უზრუნველყოფა 06 00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a-GE" sz="1600" kern="1200" dirty="0" smtClean="0">
            <a:latin typeface="Sylfaen" panose="010A0502050306030303" pitchFamily="18" charset="0"/>
          </a:endParaRPr>
        </a:p>
      </dsp:txBody>
      <dsp:txXfrm>
        <a:off x="6876549" y="1523047"/>
        <a:ext cx="1620144" cy="1523047"/>
      </dsp:txXfrm>
    </dsp:sp>
    <dsp:sp modelId="{07878C4A-55E5-4999-81B4-80448A0A3D46}">
      <dsp:nvSpPr>
        <dsp:cNvPr id="0" name=""/>
        <dsp:cNvSpPr/>
      </dsp:nvSpPr>
      <dsp:spPr>
        <a:xfrm>
          <a:off x="7065890" y="216018"/>
          <a:ext cx="1267936" cy="126793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0" r="-8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CB4077-E5F1-4F1D-A284-3335AA1EB589}">
      <dsp:nvSpPr>
        <dsp:cNvPr id="0" name=""/>
        <dsp:cNvSpPr/>
      </dsp:nvSpPr>
      <dsp:spPr>
        <a:xfrm>
          <a:off x="339877" y="3046094"/>
          <a:ext cx="7817188" cy="571142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3C63C-3C69-47E4-9A95-A601729FEF7B}">
      <dsp:nvSpPr>
        <dsp:cNvPr id="0" name=""/>
        <dsp:cNvSpPr/>
      </dsp:nvSpPr>
      <dsp:spPr>
        <a:xfrm>
          <a:off x="3299791" y="0"/>
          <a:ext cx="4949686" cy="24324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a-GE" sz="2400" kern="1200" dirty="0" smtClean="0"/>
            <a:t>2022 წელს შემოსულობები 2021 წლის ანალოგიურ პერიოდთან შედარებით გაზრდილია 30,89 %-ით</a:t>
          </a:r>
          <a:endParaRPr lang="en-US" sz="2400" kern="1200" dirty="0"/>
        </a:p>
      </dsp:txBody>
      <dsp:txXfrm>
        <a:off x="3299791" y="304062"/>
        <a:ext cx="4037499" cy="1824375"/>
      </dsp:txXfrm>
    </dsp:sp>
    <dsp:sp modelId="{FFA61C58-75EC-4EB6-B67D-5BAD264F91B0}">
      <dsp:nvSpPr>
        <dsp:cNvPr id="0" name=""/>
        <dsp:cNvSpPr/>
      </dsp:nvSpPr>
      <dsp:spPr>
        <a:xfrm>
          <a:off x="54941" y="0"/>
          <a:ext cx="3299791" cy="24324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a-GE" sz="3100" kern="1200" dirty="0" smtClean="0"/>
            <a:t>შემოსულობები</a:t>
          </a:r>
          <a:endParaRPr lang="en-US" sz="3100" kern="1200" dirty="0"/>
        </a:p>
      </dsp:txBody>
      <dsp:txXfrm>
        <a:off x="173686" y="118745"/>
        <a:ext cx="3062301" cy="2195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9485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596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324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176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563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062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459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779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8425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3502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4166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7093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98077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8159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6811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10733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50798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5490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316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28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80198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77732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84175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71407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6893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99445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4354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8301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6393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41267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28054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865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6344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2806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41304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5579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31201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91368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8026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896467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15314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24480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98431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5896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6720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7266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9299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8681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59733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7262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65946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2819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52050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50842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65590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69115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39754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5714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924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260115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5464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46103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22923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5499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59559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4671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28972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83579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9401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2253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919031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59632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6293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74299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49470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0843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61820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5738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3556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67186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52129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309399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015689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7035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173067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758080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07393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125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329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448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03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78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277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990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4403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F8F36-4F40-4203-800F-07F1D6509EB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96427-5003-47AB-83BF-E690A2EA1B6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058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5.xml"/><Relationship Id="rId6" Type="http://schemas.openxmlformats.org/officeDocument/2006/relationships/chart" Target="../charts/char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935" y="1362318"/>
            <a:ext cx="6858000" cy="2066682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a-GE" sz="3600" b="1" dirty="0" smtClean="0">
                <a:solidFill>
                  <a:schemeClr val="tx1"/>
                </a:solidFill>
              </a:rPr>
              <a:t>ქობულეთის </a:t>
            </a:r>
            <a:r>
              <a:rPr lang="ka-GE" sz="3600" b="1" dirty="0">
                <a:solidFill>
                  <a:schemeClr val="tx1"/>
                </a:solidFill>
              </a:rPr>
              <a:t>მუნიციპალიტეტის </a:t>
            </a:r>
            <a:br>
              <a:rPr lang="ka-GE" sz="3600" b="1" dirty="0">
                <a:solidFill>
                  <a:schemeClr val="tx1"/>
                </a:solidFill>
              </a:rPr>
            </a:br>
            <a:r>
              <a:rPr lang="ka-GE" sz="3600" b="1" dirty="0" smtClean="0">
                <a:solidFill>
                  <a:schemeClr val="tx1"/>
                </a:solidFill>
              </a:rPr>
              <a:t>2026 წლის ბიუჯეტის </a:t>
            </a:r>
            <a:r>
              <a:rPr lang="ka-GE" sz="3600" b="1" dirty="0">
                <a:solidFill>
                  <a:schemeClr val="tx1"/>
                </a:solidFill>
              </a:rPr>
              <a:t/>
            </a:r>
            <a:br>
              <a:rPr lang="ka-GE" sz="3600" b="1" dirty="0">
                <a:solidFill>
                  <a:schemeClr val="tx1"/>
                </a:solidFill>
              </a:rPr>
            </a:br>
            <a:r>
              <a:rPr lang="ka-GE" sz="3600" b="1" dirty="0">
                <a:solidFill>
                  <a:schemeClr val="tx1"/>
                </a:solidFill>
              </a:rPr>
              <a:t>პროექტი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2857963" y="5028200"/>
            <a:ext cx="3285197" cy="814388"/>
          </a:xfrm>
        </p:spPr>
        <p:txBody>
          <a:bodyPr>
            <a:normAutofit fontScale="85000" lnSpcReduction="20000"/>
          </a:bodyPr>
          <a:lstStyle/>
          <a:p>
            <a:r>
              <a:rPr lang="ka-GE" dirty="0" smtClean="0">
                <a:latin typeface="Sylfaen" panose="010A0502050306030303" pitchFamily="18" charset="0"/>
              </a:rPr>
              <a:t>ქ. ქობულეთი </a:t>
            </a:r>
          </a:p>
          <a:p>
            <a:r>
              <a:rPr lang="ka-GE" dirty="0" smtClean="0">
                <a:latin typeface="Sylfaen" panose="010A0502050306030303" pitchFamily="18" charset="0"/>
              </a:rPr>
              <a:t>დეკემბერი</a:t>
            </a:r>
          </a:p>
          <a:p>
            <a:r>
              <a:rPr lang="ka-GE" dirty="0" smtClean="0">
                <a:latin typeface="Sylfaen" panose="010A0502050306030303" pitchFamily="18" charset="0"/>
              </a:rPr>
              <a:t>2025 წ.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635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ka-GE" b="1" dirty="0" smtClean="0"/>
              <a:t>ქობულეთის მუნიციპალიტეტის 2026 წლის ბიუჯეტი შედგა საქართველოს ფინანსთა სამინისტროსთან გაფორმებული მემორანდუმით გათვალისწინებული ვალდებულებების შესაბამისად</a:t>
            </a:r>
          </a:p>
          <a:p>
            <a:pPr marL="0" indent="0" algn="ctr">
              <a:lnSpc>
                <a:spcPct val="150000"/>
              </a:lnSpc>
              <a:buNone/>
            </a:pPr>
            <a:endParaRPr lang="ka-GE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ka-GE" b="1" dirty="0" smtClean="0"/>
              <a:t>2026 წლის ქობულეთის მუნიციპალიტეტის ბიუჯეტი განისაზღვრა 101 449 800 ლარის ოდენობით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185936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31082"/>
            <a:ext cx="7886700" cy="802688"/>
          </a:xfrm>
        </p:spPr>
        <p:txBody>
          <a:bodyPr>
            <a:normAutofit fontScale="90000"/>
          </a:bodyPr>
          <a:lstStyle/>
          <a:p>
            <a:pPr algn="ctr"/>
            <a:r>
              <a:rPr lang="ka-GE" sz="2700" b="1" dirty="0" smtClean="0"/>
              <a:t>ქობულეთის </a:t>
            </a:r>
            <a:r>
              <a:rPr lang="ka-GE" sz="2700" b="1" dirty="0"/>
              <a:t>მუნიციპალიტეტის პრიორიტეტები </a:t>
            </a:r>
            <a:br>
              <a:rPr lang="ka-GE" sz="2700" b="1" dirty="0"/>
            </a:br>
            <a:endParaRPr lang="en-US" sz="27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28026206"/>
              </p:ext>
            </p:extLst>
          </p:nvPr>
        </p:nvGraphicFramePr>
        <p:xfrm>
          <a:off x="323528" y="2204864"/>
          <a:ext cx="8496944" cy="3807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3196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398" y="2487945"/>
            <a:ext cx="7886700" cy="170885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ka-GE" dirty="0" smtClean="0">
                <a:solidFill>
                  <a:schemeClr val="tx1"/>
                </a:solidFill>
              </a:rPr>
              <a:t>2026 წლის ბიუჯეტის ძირითადი ფინანსური მაჩვენებლები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76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357322"/>
          </a:xfr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a-GE" sz="3600" b="1" dirty="0" smtClean="0">
                <a:latin typeface="AcadMtavr" pitchFamily="2" charset="0"/>
              </a:rPr>
              <a:t>შემოსულობები</a:t>
            </a:r>
            <a:r>
              <a:rPr lang="en-US" sz="3600" b="1" dirty="0" smtClean="0">
                <a:latin typeface="AcadMtavr" pitchFamily="2" charset="0"/>
              </a:rPr>
              <a:t/>
            </a:r>
            <a:br>
              <a:rPr lang="en-US" sz="3600" b="1" dirty="0" smtClean="0">
                <a:latin typeface="AcadMtavr" pitchFamily="2" charset="0"/>
              </a:rPr>
            </a:br>
            <a:endParaRPr lang="ru-RU" sz="22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2305893"/>
              </p:ext>
            </p:extLst>
          </p:nvPr>
        </p:nvGraphicFramePr>
        <p:xfrm>
          <a:off x="457200" y="1600200"/>
          <a:ext cx="8229600" cy="490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5AF-64DD-4008-9207-A211F3BC5C0A}" type="slidenum">
              <a:rPr lang="ru-RU" smtClean="0"/>
              <a:pPr/>
              <a:t>5</a:t>
            </a:fld>
            <a:endParaRPr lang="ru-RU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</p:cTn>
                  </p:par>
                  <p:par>
                    <p:cTn id="4" fill="hold">
                      <p:stCondLst>
                        <p:cond delay="indefinite"/>
                      </p:stCondLst>
                    </p:cTn>
                  </p:par>
                  <p:par>
                    <p:cTn id="5" fill="hold">
                      <p:stCondLst>
                        <p:cond delay="indefinite"/>
                      </p:stCond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7754306"/>
              </p:ext>
            </p:extLst>
          </p:nvPr>
        </p:nvGraphicFramePr>
        <p:xfrm>
          <a:off x="539552" y="764704"/>
          <a:ext cx="8249478" cy="243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1200802268"/>
              </p:ext>
            </p:extLst>
          </p:nvPr>
        </p:nvGraphicFramePr>
        <p:xfrm>
          <a:off x="1357290" y="3714752"/>
          <a:ext cx="5496272" cy="23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15859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99592" y="0"/>
            <a:ext cx="6768752" cy="714356"/>
          </a:xfrm>
        </p:spPr>
        <p:txBody>
          <a:bodyPr>
            <a:normAutofit/>
          </a:bodyPr>
          <a:lstStyle/>
          <a:p>
            <a:pPr algn="ctr"/>
            <a:r>
              <a:rPr lang="ka-GE" sz="2800" dirty="0" smtClean="0">
                <a:solidFill>
                  <a:prstClr val="black"/>
                </a:solidFill>
                <a:latin typeface="AcadMtavr" pitchFamily="2" charset="0"/>
                <a:ea typeface="+mn-ea"/>
                <a:cs typeface="+mn-cs"/>
              </a:rPr>
              <a:t>შემოსულობები</a:t>
            </a:r>
            <a:r>
              <a:rPr lang="ka-GE" sz="1800" dirty="0" smtClean="0">
                <a:solidFill>
                  <a:schemeClr val="tx1"/>
                </a:solidFill>
                <a:latin typeface="Avaza Mtavruli" pitchFamily="34" charset="0"/>
              </a:rPr>
              <a:t>    </a:t>
            </a:r>
            <a:endParaRPr lang="en-US" sz="1800" dirty="0">
              <a:solidFill>
                <a:schemeClr val="tx1"/>
              </a:solidFill>
              <a:latin typeface="Avaza Mtavruli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xmlns="" val="4168208533"/>
              </p:ext>
            </p:extLst>
          </p:nvPr>
        </p:nvGraphicFramePr>
        <p:xfrm>
          <a:off x="467544" y="928670"/>
          <a:ext cx="8176422" cy="5643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84" y="152400"/>
            <a:ext cx="4786346" cy="919146"/>
          </a:xfrm>
        </p:spPr>
        <p:txBody>
          <a:bodyPr>
            <a:normAutofit/>
          </a:bodyPr>
          <a:lstStyle/>
          <a:p>
            <a:pPr algn="ctr"/>
            <a:r>
              <a:rPr lang="ka-GE" sz="2800" dirty="0" smtClean="0">
                <a:solidFill>
                  <a:schemeClr val="tx1"/>
                </a:solidFill>
                <a:latin typeface="Avaza Mtavruli" pitchFamily="34" charset="0"/>
              </a:rPr>
              <a:t>გ ა დ ა ს ა ხ ა დ ე ბ ი</a:t>
            </a:r>
            <a:r>
              <a:rPr lang="en-GB" sz="2800" dirty="0" smtClean="0">
                <a:solidFill>
                  <a:schemeClr val="tx1"/>
                </a:solidFill>
                <a:latin typeface="Avaza Mtavruli" pitchFamily="34" charset="0"/>
              </a:rPr>
              <a:t> </a:t>
            </a:r>
            <a:r>
              <a:rPr lang="en-GB" sz="1300" dirty="0" smtClean="0">
                <a:solidFill>
                  <a:schemeClr val="tx1"/>
                </a:solidFill>
                <a:latin typeface="Avaza Mtavruli" pitchFamily="34" charset="0"/>
              </a:rPr>
              <a:t>m/S </a:t>
            </a:r>
            <a:r>
              <a:rPr lang="en-GB" sz="1300" dirty="0" err="1" smtClean="0">
                <a:solidFill>
                  <a:schemeClr val="tx1"/>
                </a:solidFill>
                <a:latin typeface="Avaza Mtavruli" pitchFamily="34" charset="0"/>
              </a:rPr>
              <a:t>damatebiTi</a:t>
            </a:r>
            <a:r>
              <a:rPr lang="en-GB" sz="1300" dirty="0" smtClean="0">
                <a:solidFill>
                  <a:schemeClr val="tx1"/>
                </a:solidFill>
                <a:latin typeface="Avaza Mtavruli" pitchFamily="34" charset="0"/>
              </a:rPr>
              <a:t> </a:t>
            </a:r>
            <a:r>
              <a:rPr lang="en-GB" sz="1300" dirty="0" err="1" smtClean="0">
                <a:solidFill>
                  <a:schemeClr val="tx1"/>
                </a:solidFill>
                <a:latin typeface="Avaza Mtavruli" pitchFamily="34" charset="0"/>
              </a:rPr>
              <a:t>Rirebulebisgadasaxadi</a:t>
            </a:r>
            <a:r>
              <a:rPr lang="en-GB" sz="1300" dirty="0" smtClean="0">
                <a:solidFill>
                  <a:schemeClr val="tx1"/>
                </a:solidFill>
                <a:latin typeface="Avaza Mtavruli" pitchFamily="34" charset="0"/>
              </a:rPr>
              <a:t>  </a:t>
            </a:r>
            <a:r>
              <a:rPr lang="ka-GE" sz="1300" dirty="0" smtClean="0">
                <a:solidFill>
                  <a:schemeClr val="tx1"/>
                </a:solidFill>
                <a:latin typeface="Avaza Mtavruli" pitchFamily="34" charset="0"/>
              </a:rPr>
              <a:t>39,348.0 </a:t>
            </a:r>
            <a:r>
              <a:rPr lang="en-GB" sz="1300" dirty="0" err="1" smtClean="0">
                <a:solidFill>
                  <a:schemeClr val="tx1"/>
                </a:solidFill>
                <a:latin typeface="Avaza Mtavruli" pitchFamily="34" charset="0"/>
              </a:rPr>
              <a:t>qonebis</a:t>
            </a:r>
            <a:r>
              <a:rPr lang="en-GB" sz="1300" dirty="0" smtClean="0">
                <a:solidFill>
                  <a:schemeClr val="tx1"/>
                </a:solidFill>
                <a:latin typeface="Avaza Mtavruli" pitchFamily="34" charset="0"/>
              </a:rPr>
              <a:t> </a:t>
            </a:r>
            <a:r>
              <a:rPr lang="en-GB" sz="1300" dirty="0" err="1" smtClean="0">
                <a:solidFill>
                  <a:schemeClr val="tx1"/>
                </a:solidFill>
                <a:latin typeface="Avaza Mtavruli" pitchFamily="34" charset="0"/>
              </a:rPr>
              <a:t>gadasaxadi</a:t>
            </a:r>
            <a:r>
              <a:rPr lang="en-GB" sz="1300" dirty="0" smtClean="0">
                <a:solidFill>
                  <a:schemeClr val="tx1"/>
                </a:solidFill>
                <a:latin typeface="Avaza Mtavruli" pitchFamily="34" charset="0"/>
              </a:rPr>
              <a:t> </a:t>
            </a:r>
            <a:r>
              <a:rPr lang="ka-GE" sz="1300" dirty="0" smtClean="0">
                <a:solidFill>
                  <a:schemeClr val="tx1"/>
                </a:solidFill>
                <a:latin typeface="Avaza Mtavruli" pitchFamily="34" charset="0"/>
              </a:rPr>
              <a:t>65</a:t>
            </a:r>
            <a:r>
              <a:rPr lang="en-GB" sz="1300" dirty="0" smtClean="0">
                <a:solidFill>
                  <a:schemeClr val="tx1"/>
                </a:solidFill>
                <a:latin typeface="Avaza Mtavruli" pitchFamily="34" charset="0"/>
              </a:rPr>
              <a:t>00.0</a:t>
            </a:r>
            <a:endParaRPr lang="en-US" sz="1300" dirty="0">
              <a:solidFill>
                <a:schemeClr val="tx1"/>
              </a:solidFill>
              <a:latin typeface="AcadMtavr" pitchFamily="2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1834845823"/>
              </p:ext>
            </p:extLst>
          </p:nvPr>
        </p:nvGraphicFramePr>
        <p:xfrm>
          <a:off x="533400" y="762000"/>
          <a:ext cx="81534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184576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ka-GE" sz="2400" dirty="0" smtClean="0">
                <a:solidFill>
                  <a:schemeClr val="tx1"/>
                </a:solidFill>
                <a:latin typeface="Avaza Mtavruli" pitchFamily="34" charset="0"/>
              </a:rPr>
              <a:t>სხვა შემოსავლები </a:t>
            </a:r>
            <a:br>
              <a:rPr lang="ka-GE" sz="2400" dirty="0" smtClean="0">
                <a:solidFill>
                  <a:schemeClr val="tx1"/>
                </a:solidFill>
                <a:latin typeface="Avaza Mtavruli" pitchFamily="34" charset="0"/>
              </a:rPr>
            </a:br>
            <a:r>
              <a:rPr lang="ka-GE" sz="2000" dirty="0" smtClean="0">
                <a:solidFill>
                  <a:schemeClr val="tx1"/>
                </a:solidFill>
                <a:latin typeface="Avaza Mtavruli" pitchFamily="34" charset="0"/>
              </a:rPr>
              <a:t>(ანალოგიურ პერიოდთან მიმართებაში)</a:t>
            </a:r>
            <a:endParaRPr lang="en-US" sz="2000" dirty="0">
              <a:solidFill>
                <a:schemeClr val="tx1"/>
              </a:solidFill>
              <a:latin typeface="Avaza Mtavruli" pitchFamily="34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xmlns="" val="2382541156"/>
              </p:ext>
            </p:extLst>
          </p:nvPr>
        </p:nvGraphicFramePr>
        <p:xfrm>
          <a:off x="3500430" y="1340768"/>
          <a:ext cx="5286412" cy="46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1357297"/>
          <a:ext cx="3000396" cy="4572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3074"/>
                <a:gridCol w="1357322"/>
              </a:tblGrid>
              <a:tr h="448586">
                <a:tc>
                  <a:txBody>
                    <a:bodyPr/>
                    <a:lstStyle/>
                    <a:p>
                      <a:pPr algn="ctr" fontAlgn="ctr"/>
                      <a:r>
                        <a:rPr lang="ka-GE" sz="1400" b="1" i="0" u="none" strike="noStrike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Sylfaen" panose="010A0502050306030303" pitchFamily="18" charset="0"/>
                        </a:rPr>
                        <a:t>დასახელება</a:t>
                      </a:r>
                      <a:endParaRPr lang="ka-GE" sz="7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0980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1000" b="1" u="none" strike="noStrike" dirty="0" smtClean="0">
                          <a:effectLst/>
                        </a:rPr>
                        <a:t>თანხა  </a:t>
                      </a:r>
                      <a:endParaRPr lang="en-US" sz="700" b="1" i="0" u="none" strike="noStrike" dirty="0">
                        <a:solidFill>
                          <a:srgbClr val="0000FF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0289">
                <a:tc>
                  <a:txBody>
                    <a:bodyPr/>
                    <a:lstStyle/>
                    <a:p>
                      <a:pPr algn="l" fontAlgn="ctr"/>
                      <a:r>
                        <a:rPr lang="ka-GE" sz="1000" b="1" u="none" strike="noStrike" dirty="0">
                          <a:effectLst/>
                        </a:rPr>
                        <a:t>სხვა შემოსავლები</a:t>
                      </a:r>
                      <a:endParaRPr lang="ka-GE" sz="1000" b="1" i="0" u="none" strike="noStrike" dirty="0">
                        <a:solidFill>
                          <a:srgbClr val="0000FF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0980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1000" b="1" u="none" strike="noStrike" dirty="0" smtClean="0">
                          <a:effectLst/>
                        </a:rPr>
                        <a:t>6,332</a:t>
                      </a:r>
                      <a:r>
                        <a:rPr lang="en-US" sz="1000" b="1" u="none" strike="noStrike" dirty="0" smtClean="0">
                          <a:effectLst/>
                        </a:rPr>
                        <a:t>.</a:t>
                      </a:r>
                      <a:r>
                        <a:rPr lang="ka-GE" sz="1000" b="1" u="none" strike="noStrike" dirty="0" smtClean="0">
                          <a:effectLst/>
                        </a:rPr>
                        <a:t>0</a:t>
                      </a:r>
                      <a:endParaRPr lang="en-US" sz="1000" b="1" i="0" u="none" strike="noStrike" dirty="0">
                        <a:solidFill>
                          <a:srgbClr val="0000FF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1772">
                <a:tc>
                  <a:txBody>
                    <a:bodyPr/>
                    <a:lstStyle/>
                    <a:p>
                      <a:pPr algn="l" fontAlgn="ctr"/>
                      <a:r>
                        <a:rPr lang="ka-GE" sz="1000" b="1" u="none" strike="noStrike" dirty="0">
                          <a:effectLst/>
                        </a:rPr>
                        <a:t>პროცენტები</a:t>
                      </a:r>
                      <a:endParaRPr lang="ka-GE" sz="10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122939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900" b="1" u="none" strike="noStrike" dirty="0" smtClean="0">
                          <a:effectLst/>
                        </a:rPr>
                        <a:t>150</a:t>
                      </a:r>
                      <a:r>
                        <a:rPr lang="en-US" sz="900" b="1" u="none" strike="noStrike" dirty="0" smtClean="0">
                          <a:effectLst/>
                        </a:rPr>
                        <a:t>.0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6742">
                <a:tc>
                  <a:txBody>
                    <a:bodyPr/>
                    <a:lstStyle/>
                    <a:p>
                      <a:pPr algn="l" fontAlgn="ctr"/>
                      <a:r>
                        <a:rPr lang="ka-GE" sz="900" b="1" u="none" strike="noStrike" dirty="0">
                          <a:effectLst/>
                        </a:rPr>
                        <a:t>მოსაკრებელი ბუნებრივი რესურსებით სარგებლობისათვის                     </a:t>
                      </a:r>
                      <a:endParaRPr lang="ka-GE" sz="9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163918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900" b="1" u="none" strike="noStrike" dirty="0" smtClean="0">
                          <a:effectLst/>
                        </a:rPr>
                        <a:t>300</a:t>
                      </a:r>
                      <a:r>
                        <a:rPr lang="en-US" sz="900" b="1" u="none" strike="noStrike" dirty="0" smtClean="0">
                          <a:effectLst/>
                        </a:rPr>
                        <a:t>.0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l" fontAlgn="ctr"/>
                      <a:r>
                        <a:rPr lang="ka-GE" sz="800" b="1" u="none" strike="noStrike" dirty="0">
                          <a:effectLst/>
                        </a:rPr>
                        <a:t>შემოსავალი მიწის იჯარიდან და მართვაში (უზურფრუქტი, ქირავნობა და სხვა) გადაცემიდან</a:t>
                      </a:r>
                      <a:endParaRPr lang="ka-GE" sz="8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163918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800" b="1" u="none" strike="noStrike" dirty="0" smtClean="0">
                          <a:effectLst/>
                        </a:rPr>
                        <a:t>602</a:t>
                      </a:r>
                      <a:r>
                        <a:rPr lang="en-US" sz="800" b="1" u="none" strike="noStrike" dirty="0" smtClean="0">
                          <a:effectLst/>
                        </a:rPr>
                        <a:t>. 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ka-GE" sz="800" b="1" u="none" strike="noStrike" dirty="0">
                          <a:effectLst/>
                        </a:rPr>
                        <a:t>ადმინისტრაციული მოსაკრებლები და გადასახდელები</a:t>
                      </a:r>
                      <a:endParaRPr lang="ka-GE" sz="8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122939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900" b="1" u="none" strike="noStrike" dirty="0" smtClean="0">
                          <a:effectLst/>
                        </a:rPr>
                        <a:t>1,250</a:t>
                      </a:r>
                      <a:r>
                        <a:rPr lang="en-US" sz="900" b="1" u="none" strike="noStrike" dirty="0" smtClean="0">
                          <a:effectLst/>
                        </a:rPr>
                        <a:t>.0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ka-GE" sz="900" b="1" u="none" strike="noStrike" dirty="0">
                          <a:effectLst/>
                        </a:rPr>
                        <a:t>არასაბაზრო წესით გაყიდული საქონელი და მომსახურება</a:t>
                      </a:r>
                      <a:endParaRPr lang="ka-GE" sz="9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122939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a-GE" sz="1000" b="1" u="none" strike="noStrike" dirty="0" smtClean="0">
                          <a:effectLst/>
                        </a:rPr>
                        <a:t>30</a:t>
                      </a:r>
                      <a:r>
                        <a:rPr lang="en-US" sz="1000" b="1" u="none" strike="noStrike" dirty="0" smtClean="0">
                          <a:effectLst/>
                        </a:rPr>
                        <a:t>.0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ka-GE" sz="800" b="1" u="none" strike="noStrike" dirty="0">
                          <a:effectLst/>
                        </a:rPr>
                        <a:t>ჯარიმები, სანქციები და საურავები </a:t>
                      </a:r>
                      <a:endParaRPr lang="ka-GE" sz="800" b="1" i="0" u="none" strike="noStrike" dirty="0">
                        <a:solidFill>
                          <a:srgbClr val="FF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81959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800" b="1" u="none" strike="noStrike" dirty="0" smtClean="0">
                          <a:effectLst/>
                        </a:rPr>
                        <a:t>3</a:t>
                      </a:r>
                      <a:r>
                        <a:rPr lang="en-US" sz="800" b="1" u="none" strike="noStrike" dirty="0" smtClean="0">
                          <a:effectLst/>
                        </a:rPr>
                        <a:t>,</a:t>
                      </a:r>
                      <a:r>
                        <a:rPr lang="ka-GE" sz="800" b="1" u="none" strike="noStrike" dirty="0" smtClean="0">
                          <a:effectLst/>
                        </a:rPr>
                        <a:t>5</a:t>
                      </a:r>
                      <a:r>
                        <a:rPr lang="en-US" sz="800" b="1" u="none" strike="noStrike" dirty="0" smtClean="0">
                          <a:effectLst/>
                        </a:rPr>
                        <a:t>00.00</a:t>
                      </a:r>
                      <a:endParaRPr 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2942">
                <a:tc>
                  <a:txBody>
                    <a:bodyPr/>
                    <a:lstStyle/>
                    <a:p>
                      <a:pPr algn="l" fontAlgn="ctr"/>
                      <a:r>
                        <a:rPr lang="ka-GE" sz="800" b="1" u="none" strike="noStrike" dirty="0">
                          <a:effectLst/>
                        </a:rPr>
                        <a:t>შერეული და სხვა არაკლასიფიცირებული შემოსავლები</a:t>
                      </a:r>
                      <a:endParaRPr lang="ka-GE" sz="800" b="1" i="0" u="none" strike="noStrike" dirty="0">
                        <a:solidFill>
                          <a:srgbClr val="FF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81959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a-GE" sz="800" b="1" u="none" strike="noStrike" dirty="0" smtClean="0">
                          <a:effectLst/>
                        </a:rPr>
                        <a:t>500</a:t>
                      </a:r>
                      <a:r>
                        <a:rPr lang="en-US" sz="800" b="1" u="none" strike="noStrike" dirty="0" smtClean="0">
                          <a:effectLst/>
                        </a:rPr>
                        <a:t>.0</a:t>
                      </a:r>
                      <a:endParaRPr lang="en-US" sz="800" b="1" i="0" u="none" strike="noStrike" dirty="0">
                        <a:solidFill>
                          <a:srgbClr val="FF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4553" marR="4553" marT="455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7400" y="12510"/>
            <a:ext cx="5257800" cy="762000"/>
          </a:xfrm>
        </p:spPr>
        <p:txBody>
          <a:bodyPr>
            <a:normAutofit/>
          </a:bodyPr>
          <a:lstStyle/>
          <a:p>
            <a:pPr algn="ctr"/>
            <a:r>
              <a:rPr lang="ka-GE" sz="2000" dirty="0" smtClean="0">
                <a:solidFill>
                  <a:schemeClr val="tx1"/>
                </a:solidFill>
                <a:latin typeface="Avaza Mtavruli" pitchFamily="34" charset="0"/>
              </a:rPr>
              <a:t>არაფინანსური აქტივების კლება</a:t>
            </a:r>
            <a:endParaRPr lang="en-US" sz="2000" dirty="0">
              <a:solidFill>
                <a:schemeClr val="tx1"/>
              </a:solidFill>
              <a:latin typeface="Avaza Mtavruli" pitchFamily="34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xmlns="" val="1748976961"/>
              </p:ext>
            </p:extLst>
          </p:nvPr>
        </p:nvGraphicFramePr>
        <p:xfrm>
          <a:off x="609600" y="914400"/>
          <a:ext cx="6986736" cy="4818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55795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a-GE" sz="2500" b="1" dirty="0" smtClean="0">
                <a:latin typeface="AcadMtavr" pitchFamily="2" charset="0"/>
              </a:rPr>
              <a:t>გადასახდელები</a:t>
            </a:r>
            <a:endParaRPr lang="ru-RU" sz="2500" b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15275971"/>
              </p:ext>
            </p:extLst>
          </p:nvPr>
        </p:nvGraphicFramePr>
        <p:xfrm>
          <a:off x="457200" y="1600200"/>
          <a:ext cx="8229600" cy="490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1B5AF-64DD-4008-9207-A211F3BC5C0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74553"/>
            <a:ext cx="7886700" cy="538680"/>
          </a:xfrm>
        </p:spPr>
        <p:txBody>
          <a:bodyPr>
            <a:normAutofit fontScale="90000"/>
          </a:bodyPr>
          <a:lstStyle/>
          <a:p>
            <a:pPr algn="ctr"/>
            <a:r>
              <a:rPr lang="ka-GE" dirty="0" smtClean="0"/>
              <a:t>პრიორიტეტები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52810137"/>
              </p:ext>
            </p:extLst>
          </p:nvPr>
        </p:nvGraphicFramePr>
        <p:xfrm>
          <a:off x="1232172" y="1901365"/>
          <a:ext cx="6768852" cy="37422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1081">
                  <a:extLst>
                    <a:ext uri="{9D8B030D-6E8A-4147-A177-3AD203B41FA5}">
                      <a16:colId xmlns:a16="http://schemas.microsoft.com/office/drawing/2014/main" xmlns="" val="3357489716"/>
                    </a:ext>
                  </a:extLst>
                </a:gridCol>
                <a:gridCol w="2277771">
                  <a:extLst>
                    <a:ext uri="{9D8B030D-6E8A-4147-A177-3AD203B41FA5}">
                      <a16:colId xmlns:a16="http://schemas.microsoft.com/office/drawing/2014/main" xmlns="" val="855588601"/>
                    </a:ext>
                  </a:extLst>
                </a:gridCol>
              </a:tblGrid>
              <a:tr h="862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დ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ა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ს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ა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ხ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ე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ლ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ე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ბ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ა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პროექტი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6652480"/>
                  </a:ext>
                </a:extLst>
              </a:tr>
              <a:tr h="6952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ინფრასტრუქტურის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განვითარება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40,868.7</a:t>
                      </a: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31791"/>
                  </a:ext>
                </a:extLst>
              </a:tr>
              <a:tr h="637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განათლება</a:t>
                      </a: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 (სკოლამდელი აღზრდა)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15,287.3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9142352"/>
                  </a:ext>
                </a:extLst>
              </a:tr>
              <a:tr h="6684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კულტურა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ახალგაზრდობა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და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სპორტი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7,826.6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4402805"/>
                  </a:ext>
                </a:extLst>
              </a:tr>
              <a:tr h="878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ჯანმრთელობის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დაცვა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და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სოციალური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chemeClr val="tx1"/>
                          </a:solidFill>
                          <a:effectLst/>
                        </a:rPr>
                        <a:t>უზრუნველყოფა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a-GE" sz="1600" dirty="0" smtClean="0">
                          <a:solidFill>
                            <a:schemeClr val="tx1"/>
                          </a:solidFill>
                          <a:effectLst/>
                        </a:rPr>
                        <a:t>16,783.7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Sylfaen" panose="010A050205030603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539744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27698" y="1569355"/>
            <a:ext cx="120199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350" dirty="0">
                <a:solidFill>
                  <a:prstClr val="black"/>
                </a:solidFill>
              </a:rPr>
              <a:t>ათასი ლარი</a:t>
            </a:r>
            <a:endParaRPr lang="en-US" sz="135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27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48508" y="116632"/>
            <a:ext cx="4523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a-GE" b="1" dirty="0" smtClean="0">
                <a:latin typeface="Avaza Mtavruli" pitchFamily="34" charset="0"/>
              </a:rPr>
              <a:t>გ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ა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დ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ა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ს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ა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ხ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დ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ე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ლ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ე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ბ</a:t>
            </a:r>
            <a:r>
              <a:rPr lang="en-US" b="1" dirty="0" smtClean="0">
                <a:latin typeface="Avaza Mtavruli" pitchFamily="34" charset="0"/>
              </a:rPr>
              <a:t> </a:t>
            </a:r>
            <a:r>
              <a:rPr lang="ka-GE" b="1" dirty="0" smtClean="0">
                <a:latin typeface="Avaza Mtavruli" pitchFamily="34" charset="0"/>
              </a:rPr>
              <a:t>ი</a:t>
            </a:r>
            <a:r>
              <a:rPr lang="en-US" dirty="0" smtClean="0">
                <a:latin typeface="Avaza Mtavruli" pitchFamily="34" charset="0"/>
              </a:rPr>
              <a:t>  </a:t>
            </a:r>
            <a:endParaRPr lang="en-US" b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4201401863"/>
              </p:ext>
            </p:extLst>
          </p:nvPr>
        </p:nvGraphicFramePr>
        <p:xfrm>
          <a:off x="381000" y="609600"/>
          <a:ext cx="84582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86700" cy="687767"/>
          </a:xfrm>
        </p:spPr>
        <p:txBody>
          <a:bodyPr/>
          <a:lstStyle/>
          <a:p>
            <a:pPr algn="ctr"/>
            <a:r>
              <a:rPr lang="ka-GE" b="1" dirty="0"/>
              <a:t>ინფრასტრუქტურის განვითარება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58719"/>
            <a:ext cx="7886700" cy="56386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ქობულეთის </a:t>
            </a:r>
            <a:r>
              <a:rPr lang="ka-GE" sz="1800" b="1" dirty="0">
                <a:latin typeface="Sylfaen" panose="010A0502050306030303" pitchFamily="18" charset="0"/>
              </a:rPr>
              <a:t>მუნიციპალიტეტის </a:t>
            </a:r>
            <a:r>
              <a:rPr lang="ka-GE" sz="1800" b="1" dirty="0" smtClean="0">
                <a:latin typeface="Sylfaen" panose="010A0502050306030303" pitchFamily="18" charset="0"/>
              </a:rPr>
              <a:t>ერთერთი ძირითადი პრიორიტეტია ინფრასტრუქტურის </a:t>
            </a:r>
            <a:r>
              <a:rPr lang="ka-GE" sz="1800" b="1" dirty="0">
                <a:latin typeface="Sylfaen" panose="010A0502050306030303" pitchFamily="18" charset="0"/>
              </a:rPr>
              <a:t>განვითარება, მშენებლობა, რეაბილიტაცია, რომელიც გულისხმობს, არსებული ინფრასტრუქტურის მოვლა-შენახვას და მის ექსპლოატაციასთან დაკავშირებული ხარჯების დაფინანსებას, რეაბილიტაციას და ახლის </a:t>
            </a:r>
            <a:r>
              <a:rPr lang="ka-GE" sz="1800" b="1" dirty="0" smtClean="0">
                <a:latin typeface="Sylfaen" panose="010A0502050306030303" pitchFamily="18" charset="0"/>
              </a:rPr>
              <a:t>მშენებლობას</a:t>
            </a:r>
          </a:p>
          <a:p>
            <a:pPr marL="0" indent="0" algn="ctr">
              <a:buNone/>
            </a:pPr>
            <a:endParaRPr lang="ka-GE" sz="500" dirty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2026 წელს მუნიციპალიტეტში განხორციელდება: </a:t>
            </a: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საგზაო ინფრასტრუქტურის რეაბილიტაცია და მოვლა-პატრონობის ღონისძიებები;</a:t>
            </a:r>
            <a:r>
              <a:rPr lang="en-GB" sz="1800" b="1" dirty="0" smtClean="0">
                <a:latin typeface="Sylfaen" panose="010A0502050306030303" pitchFamily="18" charset="0"/>
              </a:rPr>
              <a:t> 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გზის ორმული შეკეთება</a:t>
            </a:r>
            <a:r>
              <a:rPr lang="en-GB" sz="1800" dirty="0" smtClean="0">
                <a:latin typeface="Sylfaen" panose="010A0502050306030303" pitchFamily="18" charset="0"/>
              </a:rPr>
              <a:t>,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ქ. ქობულეთში აღმაშენებლის გამზ. №167-დან თამარ მეფის სანაპიროზე გადასასვლელის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,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ქ. ქობულეთში აღმაშენებლის გამზირიდან (გოგოლის ქუჩა) თამარ მეფის სანაპიროზე გადასასვლელის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ქ. ქობულეთში აღმაშენებლის გამზირიდან (ყოფილი მე-7 სკოლიდან) თამარ მეფის სანაპიროზე გადასასვლელის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ქ. ქობულეთში აღმაშენებლის გამზირიდან (კაფე ,,დავითი") თამარ მეფის სანაპიროზე გადასასვლელის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საგზაო მონიშვნები</a:t>
            </a:r>
            <a:r>
              <a:rPr lang="en-GB" sz="1800" dirty="0" smtClean="0">
                <a:latin typeface="Sylfaen" panose="010A0502050306030303" pitchFamily="18" charset="0"/>
              </a:rPr>
              <a:t>,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მუნიციპალიტეტის ტერიტორიაზე ვიდეოკამერების შეძენა/მონტაჟი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ვიდეოკამერების ექსპლოატაცია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ქობულეთის მუნიციპალიტეტის ტერიტორიაზე გზებზე ბეტონის საფარის 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ქობულეთის მუნიციპალიტეტის ტერიტორიაზე გზებზე სიჩქარის შემზღუდავი ბარიერის 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მუნიციპალიტეტში გზების სამუშაოები (მათ შორის: ნაპირსამაგრი, საძირკვლების, ჯარგვალისა და ფერდსამაგრი სამუშაოები და მისასვლელი გზები, მდინარის კალაპოტების გასწორხაზოვნება,)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ქობულეთის მუნიციპალიტეტის ტერიტორიაზე და ქალაქ ბათუმის მიმართულებით მუნიციპალური ტრანსპორტით (ავტობუსებით) მომსახურეობა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მრავალბინიანი საცხოვრებელი სახლების  და  ეზოების მოწესრიგების  ღონისძიებები</a:t>
            </a:r>
            <a:endParaRPr lang="en-GB" sz="1800" b="1" dirty="0" smtClean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მრავალბინიანი საცხოვრებელი სახლების გადახურვა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ქალაქ ქობულეთში, ჩოლოქის დასახლებაში ხულოს ქუჩაზე მდებარე მრავალბინიანი საცხოვრებელი სახლების ეზოების/სკვერის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ქალაქ ქობულეთში რუსთაველის ქუჩაზე მდებარე მრავალბინიანი საცხოვრებელი სახლების (140გ, 140ე, 140დ) ეზოს/სკვერის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ქალაქ ქობულეთში რუსთაველის ქუჩაზე (№162) და კომახიძის ქუჩაზე (№15 და №17) მდებარე მრავალბინიანი საცხოვრებელი სახლების    ეზოს/სკვერის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ქ. ქობულეთში, რუსთაველის ქ. №158, №160 და კომახიძის №13 ა მრავალბინიანი საცხოვრებელი სახლის ეზოს/სკვერის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ქობულეთის მუნიციპალიტეტის დაბა ჩაქვში, ნინოშვილის ქ. №14 მრავალბინიანი საცხოვრებელი სახლის  ეზოს/სკვერის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ქალაქ ქობულეთში, რუსთაველის ქ. №135  მრავალბინიანი საცხოვრებელი სახლის ეზოს/სკვერის კეთილმოწყობა</a:t>
            </a:r>
            <a:r>
              <a:rPr lang="en-GB" sz="1800" dirty="0" smtClean="0">
                <a:latin typeface="Sylfaen" panose="010A050205030603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წყალმომარაგების სისტემების </a:t>
            </a:r>
            <a:r>
              <a:rPr lang="ka-GE" sz="1800" b="1" dirty="0"/>
              <a:t>რეაბილიტაცია და </a:t>
            </a:r>
            <a:r>
              <a:rPr lang="ka-GE" sz="1800" b="1" dirty="0" smtClean="0"/>
              <a:t>მოვლა-პატრონობის </a:t>
            </a:r>
            <a:r>
              <a:rPr lang="ka-GE" sz="1800" b="1" dirty="0"/>
              <a:t>ღონისძიებები</a:t>
            </a:r>
            <a:r>
              <a:rPr lang="ka-GE" sz="1800" b="1" dirty="0" smtClean="0"/>
              <a:t>;</a:t>
            </a:r>
            <a:endParaRPr lang="en-GB" sz="1800" b="1" dirty="0" smtClean="0"/>
          </a:p>
          <a:p>
            <a:pPr marL="0" indent="0" algn="just">
              <a:buNone/>
            </a:pPr>
            <a:r>
              <a:rPr lang="ka-GE" sz="1800" dirty="0" smtClean="0"/>
              <a:t>წყლის ტუმბოების შეძენა</a:t>
            </a:r>
            <a:r>
              <a:rPr lang="en-GB" sz="1800" dirty="0" smtClean="0"/>
              <a:t>;</a:t>
            </a:r>
          </a:p>
          <a:p>
            <a:pPr marL="0" indent="0" algn="just">
              <a:buNone/>
            </a:pPr>
            <a:r>
              <a:rPr lang="ka-GE" sz="1800" dirty="0" smtClean="0"/>
              <a:t>შპს "ქობულეთის წყალი“</a:t>
            </a:r>
            <a:r>
              <a:rPr lang="en-GB" sz="1800" dirty="0" smtClean="0"/>
              <a:t>;</a:t>
            </a:r>
          </a:p>
          <a:p>
            <a:pPr marL="0" indent="0" algn="just">
              <a:buNone/>
            </a:pPr>
            <a:r>
              <a:rPr lang="ka-GE" sz="1800" dirty="0" smtClean="0"/>
              <a:t>ა(ა)იპ  "ქობულეთის სოფლის წყალი "</a:t>
            </a:r>
            <a:endParaRPr lang="en-GB" sz="1800" dirty="0" smtClean="0"/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სანიაღვრე არხებისა და საკანალიზაციო სისტემის მოწყობა - რეაბილიტაცია და მოვლა - შენახვა</a:t>
            </a:r>
            <a:endParaRPr lang="en-GB" sz="1800" b="1" dirty="0" smtClean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ქალაქ ქობულეთში, ფიჭვნარის საკანალიზაციო მაგისტრალური ხაზის მოწყობა</a:t>
            </a: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გარე-განათების ქსელების მოწყობა/რეაბილიტაცია და არსებულის მოვლა-პატრონობის ღონისძიებები;</a:t>
            </a: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უკანონო მიშენებებისა და ჯიხურების დემონტაჟი; </a:t>
            </a: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შპს ქობულეთის პროფილაქტიკური დეზინფექციის სადგური;</a:t>
            </a:r>
            <a:endParaRPr lang="ka-GE" sz="1800" b="1" dirty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r>
              <a:rPr lang="ka-GE" sz="1800" b="1" dirty="0" smtClean="0">
                <a:latin typeface="Sylfaen" panose="010A0502050306030303" pitchFamily="18" charset="0"/>
              </a:rPr>
              <a:t>მუნიციპალიტეტის კეთილმოწყობითი ღონისძიებები </a:t>
            </a:r>
            <a:endParaRPr lang="en-GB" sz="1800" b="1" dirty="0" smtClean="0">
              <a:latin typeface="Sylfaen" panose="010A0502050306030303" pitchFamily="18" charset="0"/>
            </a:endParaRPr>
          </a:p>
          <a:p>
            <a:pPr marL="0" indent="0" algn="just">
              <a:buNone/>
            </a:pPr>
            <a:r>
              <a:rPr lang="ka-GE" sz="1800" dirty="0" smtClean="0">
                <a:latin typeface="Sylfaen" panose="010A0502050306030303" pitchFamily="18" charset="0"/>
              </a:rPr>
              <a:t>ქობულეთის მუნიციპალიტეტის ტერიტორიაზე არსებული სამედიცონო პუნქტების მოწყობა/რეაბილიტაცია</a:t>
            </a:r>
            <a:endParaRPr lang="en-US" sz="1800" dirty="0">
              <a:latin typeface="Sylfaen" panose="010A0502050306030303" pitchFamily="18" charset="0"/>
            </a:endParaRPr>
          </a:p>
          <a:p>
            <a:pPr algn="just"/>
            <a:r>
              <a:rPr lang="ka-GE" dirty="0" smtClean="0">
                <a:latin typeface="Sylfaen" panose="010A0502050306030303" pitchFamily="18" charset="0"/>
              </a:rPr>
              <a:t>ქობულეთის მუნიციპალიტეტის სოფელ ხუცუბნის მუსიკალური სკოლის რეაბილიტაცია</a:t>
            </a:r>
            <a:endParaRPr lang="en-GB" dirty="0" smtClean="0">
              <a:latin typeface="Sylfaen" panose="010A0502050306030303" pitchFamily="18" charset="0"/>
            </a:endParaRPr>
          </a:p>
          <a:p>
            <a:pPr algn="just"/>
            <a:r>
              <a:rPr lang="ka-GE" dirty="0" smtClean="0">
                <a:latin typeface="Sylfaen" panose="010A0502050306030303" pitchFamily="18" charset="0"/>
              </a:rPr>
              <a:t>ქალაქ ქობულეთში აღმაშენებლის გამზირის №114-ში კულტურის სახლის რეაბილიტაცია</a:t>
            </a:r>
            <a:endParaRPr lang="en-GB" dirty="0" smtClean="0">
              <a:latin typeface="Sylfaen" panose="010A0502050306030303" pitchFamily="18" charset="0"/>
            </a:endParaRPr>
          </a:p>
          <a:p>
            <a:pPr algn="just"/>
            <a:r>
              <a:rPr lang="ka-GE" dirty="0" smtClean="0">
                <a:latin typeface="Sylfaen" panose="010A0502050306030303" pitchFamily="18" charset="0"/>
              </a:rPr>
              <a:t>ქობულეთის მუნიციპალიტეტის სოფელ წყავროკას ცენტრის და სკვერის  კეთილმოწყობა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690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057400" y="228600"/>
            <a:ext cx="5562600" cy="111216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ka-GE" sz="16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vaza Mtavruli" pitchFamily="34" charset="0"/>
                <a:ea typeface="+mj-ea"/>
                <a:cs typeface="+mj-cs"/>
              </a:rPr>
              <a:t>ინფრასტრუქტურული</a:t>
            </a:r>
            <a:r>
              <a:rPr kumimoji="0" lang="ka-GE" sz="1600" b="1" i="0" u="none" strike="noStrike" kern="1200" cap="none" spc="0" normalizeH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Avaza Mtavruli" pitchFamily="34" charset="0"/>
                <a:ea typeface="+mj-ea"/>
                <a:cs typeface="+mj-cs"/>
              </a:rPr>
              <a:t> ღონისძიებების დაფინანსება</a:t>
            </a:r>
            <a:endParaRPr kumimoji="0" lang="ka-GE" sz="1600" b="1" i="0" u="none" strike="noStrike" kern="1200" cap="none" spc="0" normalizeH="0" baseline="0" noProof="0" dirty="0" smtClean="0">
              <a:ln>
                <a:noFill/>
              </a:ln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vaza Mtavruli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Avaza Mtavruli" pitchFamily="34" charset="0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600934710"/>
              </p:ext>
            </p:extLst>
          </p:nvPr>
        </p:nvGraphicFramePr>
        <p:xfrm>
          <a:off x="381000" y="785794"/>
          <a:ext cx="8477280" cy="551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886700" cy="575952"/>
          </a:xfrm>
        </p:spPr>
        <p:txBody>
          <a:bodyPr/>
          <a:lstStyle/>
          <a:p>
            <a:pPr algn="ctr"/>
            <a:r>
              <a:rPr lang="ka-GE" b="1" dirty="0" smtClean="0"/>
              <a:t>განათლება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4785"/>
            <a:ext cx="7886700" cy="4299790"/>
          </a:xfrm>
        </p:spPr>
        <p:txBody>
          <a:bodyPr>
            <a:normAutofit lnSpcReduction="10000"/>
          </a:bodyPr>
          <a:lstStyle/>
          <a:p>
            <a:pPr algn="just"/>
            <a:r>
              <a:rPr lang="ka-GE" dirty="0">
                <a:latin typeface="Sylfaen" panose="010A0502050306030303" pitchFamily="18" charset="0"/>
              </a:rPr>
              <a:t>სკოლამდელი განათლების ხარისხის გაუმჯობესების ხელშეწყობა, ხელმისაწვდომობის უზრუნველყოფა და ხარისხის მართვის ეფექტიანი სისტემის </a:t>
            </a:r>
            <a:r>
              <a:rPr lang="ka-GE" dirty="0" smtClean="0">
                <a:latin typeface="Sylfaen" panose="010A0502050306030303" pitchFamily="18" charset="0"/>
              </a:rPr>
              <a:t>ჩამოყალიბება</a:t>
            </a:r>
            <a:r>
              <a:rPr lang="ka-GE" dirty="0">
                <a:latin typeface="Sylfaen" panose="010A0502050306030303" pitchFamily="18" charset="0"/>
              </a:rPr>
              <a:t>;</a:t>
            </a:r>
            <a:endParaRPr lang="ka-GE" dirty="0" smtClean="0">
              <a:latin typeface="Sylfaen" panose="010A0502050306030303" pitchFamily="18" charset="0"/>
            </a:endParaRPr>
          </a:p>
          <a:p>
            <a:pPr algn="just"/>
            <a:r>
              <a:rPr lang="ka-GE" dirty="0" smtClean="0"/>
              <a:t>ქობულეთის </a:t>
            </a:r>
            <a:r>
              <a:rPr lang="en-US" dirty="0" err="1" smtClean="0"/>
              <a:t>მუნიციპალიტეტში</a:t>
            </a:r>
            <a:r>
              <a:rPr lang="ka-GE" dirty="0" smtClean="0"/>
              <a:t> ფუნქციონირებს</a:t>
            </a:r>
            <a:r>
              <a:rPr lang="en-US" dirty="0" smtClean="0"/>
              <a:t> </a:t>
            </a:r>
            <a:r>
              <a:rPr lang="ka-GE" dirty="0" smtClean="0"/>
              <a:t>29</a:t>
            </a:r>
            <a:r>
              <a:rPr lang="en-US" dirty="0" smtClean="0"/>
              <a:t> </a:t>
            </a:r>
            <a:r>
              <a:rPr lang="en-US" dirty="0" err="1" smtClean="0"/>
              <a:t>ბაგა-ბაღი</a:t>
            </a:r>
            <a:r>
              <a:rPr lang="en-US" dirty="0" smtClean="0"/>
              <a:t>. </a:t>
            </a:r>
            <a:r>
              <a:rPr lang="en-US" dirty="0" err="1" smtClean="0"/>
              <a:t>ბაღებში</a:t>
            </a:r>
            <a:r>
              <a:rPr lang="en-US" dirty="0" smtClean="0"/>
              <a:t> 116 </a:t>
            </a:r>
            <a:r>
              <a:rPr lang="en-US" dirty="0" err="1" smtClean="0"/>
              <a:t>ასაკობრივი</a:t>
            </a:r>
            <a:r>
              <a:rPr lang="en-US" dirty="0" smtClean="0"/>
              <a:t> </a:t>
            </a:r>
            <a:r>
              <a:rPr lang="en-US" dirty="0" err="1" smtClean="0"/>
              <a:t>ჯგუფია</a:t>
            </a:r>
            <a:r>
              <a:rPr lang="en-US" dirty="0" smtClean="0"/>
              <a:t>; </a:t>
            </a:r>
            <a:r>
              <a:rPr lang="en-US" dirty="0" err="1" smtClean="0"/>
              <a:t>ამ</a:t>
            </a:r>
            <a:r>
              <a:rPr lang="en-US" dirty="0" smtClean="0"/>
              <a:t> </a:t>
            </a:r>
            <a:r>
              <a:rPr lang="en-US" dirty="0" err="1" smtClean="0"/>
              <a:t>ეტაპზე</a:t>
            </a:r>
            <a:r>
              <a:rPr lang="en-US" dirty="0" smtClean="0"/>
              <a:t> </a:t>
            </a:r>
            <a:r>
              <a:rPr lang="en-US" dirty="0" err="1" smtClean="0"/>
              <a:t>ხელმისაწვდომობა</a:t>
            </a:r>
            <a:r>
              <a:rPr lang="en-US" dirty="0" smtClean="0"/>
              <a:t> </a:t>
            </a:r>
            <a:r>
              <a:rPr lang="en-US" dirty="0" err="1" smtClean="0"/>
              <a:t>მაქსიმალურად</a:t>
            </a:r>
            <a:r>
              <a:rPr lang="en-US" dirty="0" smtClean="0"/>
              <a:t> </a:t>
            </a:r>
            <a:r>
              <a:rPr lang="en-US" dirty="0" err="1" smtClean="0"/>
              <a:t>უზრუნველყოფილია</a:t>
            </a:r>
            <a:r>
              <a:rPr lang="en-US" dirty="0" smtClean="0"/>
              <a:t>, </a:t>
            </a:r>
            <a:r>
              <a:rPr lang="en-US" dirty="0" err="1" smtClean="0"/>
              <a:t>რადგან</a:t>
            </a:r>
            <a:r>
              <a:rPr lang="en-US" dirty="0" smtClean="0"/>
              <a:t> </a:t>
            </a:r>
            <a:r>
              <a:rPr lang="en-US" dirty="0" err="1" smtClean="0"/>
              <a:t>მუნიციპალიტეტში</a:t>
            </a:r>
            <a:r>
              <a:rPr lang="en-US" dirty="0" smtClean="0"/>
              <a:t> 2-დან 6 </a:t>
            </a:r>
            <a:r>
              <a:rPr lang="en-US" dirty="0" err="1" smtClean="0"/>
              <a:t>წლამდე</a:t>
            </a:r>
            <a:r>
              <a:rPr lang="en-US" dirty="0" smtClean="0"/>
              <a:t>  </a:t>
            </a:r>
            <a:r>
              <a:rPr lang="en-US" dirty="0" err="1" smtClean="0"/>
              <a:t>სულ</a:t>
            </a:r>
            <a:r>
              <a:rPr lang="en-US" dirty="0" smtClean="0"/>
              <a:t> 3</a:t>
            </a:r>
            <a:r>
              <a:rPr lang="ka-GE" dirty="0" smtClean="0"/>
              <a:t>325</a:t>
            </a:r>
            <a:r>
              <a:rPr lang="en-US" dirty="0" smtClean="0"/>
              <a:t> </a:t>
            </a:r>
            <a:r>
              <a:rPr lang="en-US" dirty="0" err="1" smtClean="0"/>
              <a:t>ბავშვია</a:t>
            </a:r>
            <a:r>
              <a:rPr lang="en-US" dirty="0" smtClean="0"/>
              <a:t>.  </a:t>
            </a:r>
            <a:r>
              <a:rPr lang="ka-GE" dirty="0" smtClean="0"/>
              <a:t>29</a:t>
            </a:r>
            <a:r>
              <a:rPr lang="en-US" dirty="0" smtClean="0"/>
              <a:t> </a:t>
            </a:r>
            <a:r>
              <a:rPr lang="en-US" dirty="0" err="1" smtClean="0"/>
              <a:t>ბაღისთვის</a:t>
            </a:r>
            <a:r>
              <a:rPr lang="en-US" dirty="0" smtClean="0"/>
              <a:t> </a:t>
            </a:r>
            <a:r>
              <a:rPr lang="en-US" dirty="0" err="1" smtClean="0"/>
              <a:t>უნიფიცირებულია</a:t>
            </a:r>
            <a:r>
              <a:rPr lang="en-US" dirty="0" smtClean="0"/>
              <a:t> </a:t>
            </a:r>
            <a:r>
              <a:rPr lang="en-US" dirty="0" err="1" smtClean="0"/>
              <a:t>კვების</a:t>
            </a:r>
            <a:r>
              <a:rPr lang="en-US" dirty="0" smtClean="0"/>
              <a:t> </a:t>
            </a:r>
            <a:r>
              <a:rPr lang="en-US" dirty="0" err="1" smtClean="0"/>
              <a:t>სტანდარტის</a:t>
            </a:r>
            <a:r>
              <a:rPr lang="en-US" dirty="0" smtClean="0"/>
              <a:t> </a:t>
            </a:r>
            <a:r>
              <a:rPr lang="en-US" dirty="0" err="1" smtClean="0"/>
              <a:t>შესაბამისი</a:t>
            </a:r>
            <a:r>
              <a:rPr lang="en-US" dirty="0" smtClean="0"/>
              <a:t> </a:t>
            </a:r>
            <a:r>
              <a:rPr lang="en-US" dirty="0" err="1" smtClean="0"/>
              <a:t>მენიუ</a:t>
            </a:r>
            <a:r>
              <a:rPr lang="en-US" dirty="0" smtClean="0"/>
              <a:t> </a:t>
            </a:r>
            <a:r>
              <a:rPr lang="en-US" dirty="0" err="1" smtClean="0"/>
              <a:t>და</a:t>
            </a:r>
            <a:r>
              <a:rPr lang="en-US" dirty="0" smtClean="0"/>
              <a:t> </a:t>
            </a:r>
            <a:r>
              <a:rPr lang="en-US" dirty="0" err="1" smtClean="0"/>
              <a:t>ის</a:t>
            </a:r>
            <a:r>
              <a:rPr lang="en-US" dirty="0" smtClean="0"/>
              <a:t> </a:t>
            </a:r>
            <a:r>
              <a:rPr lang="en-US" dirty="0" err="1" smtClean="0"/>
              <a:t>სრულად</a:t>
            </a:r>
            <a:r>
              <a:rPr lang="en-US" dirty="0" smtClean="0"/>
              <a:t> </a:t>
            </a:r>
            <a:r>
              <a:rPr lang="en-US" dirty="0" err="1" smtClean="0"/>
              <a:t>შეესაბამება</a:t>
            </a:r>
            <a:r>
              <a:rPr lang="en-US" dirty="0" smtClean="0"/>
              <a:t> N 487 </a:t>
            </a:r>
            <a:r>
              <a:rPr lang="en-US" dirty="0" err="1" smtClean="0"/>
              <a:t>დადგენილებას</a:t>
            </a:r>
            <a:r>
              <a:rPr lang="en-US" dirty="0" smtClean="0"/>
              <a:t>. </a:t>
            </a:r>
            <a:r>
              <a:rPr lang="en-US" dirty="0" err="1" smtClean="0"/>
              <a:t>სასწავლო</a:t>
            </a:r>
            <a:r>
              <a:rPr lang="en-US" dirty="0" smtClean="0"/>
              <a:t> </a:t>
            </a:r>
            <a:r>
              <a:rPr lang="en-US" dirty="0" err="1" smtClean="0"/>
              <a:t>პროცესები</a:t>
            </a:r>
            <a:r>
              <a:rPr lang="en-US" dirty="0" smtClean="0"/>
              <a:t> </a:t>
            </a:r>
            <a:r>
              <a:rPr lang="en-US" dirty="0" err="1" smtClean="0"/>
              <a:t>დაქვემდებარებულია</a:t>
            </a:r>
            <a:r>
              <a:rPr lang="en-US" dirty="0" smtClean="0"/>
              <a:t> </a:t>
            </a:r>
            <a:r>
              <a:rPr lang="en-US" dirty="0" err="1" smtClean="0"/>
              <a:t>სკოლამდელი</a:t>
            </a:r>
            <a:r>
              <a:rPr lang="en-US" dirty="0" smtClean="0"/>
              <a:t> </a:t>
            </a:r>
            <a:r>
              <a:rPr lang="en-US" dirty="0" err="1" smtClean="0"/>
              <a:t>განათლების</a:t>
            </a:r>
            <a:r>
              <a:rPr lang="en-US" dirty="0" smtClean="0"/>
              <a:t> </a:t>
            </a:r>
            <a:r>
              <a:rPr lang="en-US" dirty="0" err="1" smtClean="0"/>
              <a:t>სახელმწიფო</a:t>
            </a:r>
            <a:r>
              <a:rPr lang="en-US" dirty="0" smtClean="0"/>
              <a:t> </a:t>
            </a:r>
            <a:r>
              <a:rPr lang="en-US" dirty="0" err="1" smtClean="0"/>
              <a:t>სტანდარტების</a:t>
            </a:r>
            <a:r>
              <a:rPr lang="en-US" dirty="0" smtClean="0"/>
              <a:t> </a:t>
            </a:r>
            <a:r>
              <a:rPr lang="en-US" dirty="0" err="1" smtClean="0"/>
              <a:t>მოთხოვნებს</a:t>
            </a:r>
            <a:r>
              <a:rPr lang="en-US" dirty="0" smtClean="0"/>
              <a:t> </a:t>
            </a:r>
            <a:r>
              <a:rPr lang="en-US" dirty="0" err="1" smtClean="0"/>
              <a:t>და</a:t>
            </a:r>
            <a:r>
              <a:rPr lang="en-US" dirty="0" smtClean="0"/>
              <a:t> </a:t>
            </a:r>
            <a:r>
              <a:rPr lang="en-US" dirty="0" err="1" smtClean="0"/>
              <a:t>არსებული</a:t>
            </a:r>
            <a:r>
              <a:rPr lang="en-US" dirty="0" smtClean="0"/>
              <a:t> </a:t>
            </a:r>
            <a:r>
              <a:rPr lang="en-US" dirty="0" err="1" smtClean="0"/>
              <a:t>გამოწვევების</a:t>
            </a:r>
            <a:r>
              <a:rPr lang="en-US" dirty="0" smtClean="0"/>
              <a:t> </a:t>
            </a:r>
            <a:r>
              <a:rPr lang="en-US" dirty="0" err="1" smtClean="0"/>
              <a:t>გათვალისწინებით</a:t>
            </a:r>
            <a:r>
              <a:rPr lang="en-US" dirty="0" smtClean="0"/>
              <a:t> </a:t>
            </a:r>
            <a:r>
              <a:rPr lang="en-US" dirty="0" err="1" smtClean="0"/>
              <a:t>მაქსიმალურად</a:t>
            </a:r>
            <a:r>
              <a:rPr lang="en-US" dirty="0" smtClean="0"/>
              <a:t> </a:t>
            </a:r>
            <a:r>
              <a:rPr lang="en-US" dirty="0" err="1" smtClean="0"/>
              <a:t>ხდება</a:t>
            </a:r>
            <a:r>
              <a:rPr lang="en-US" dirty="0" smtClean="0"/>
              <a:t> </a:t>
            </a:r>
            <a:r>
              <a:rPr lang="en-US" dirty="0" err="1" smtClean="0"/>
              <a:t>სასკოლო</a:t>
            </a:r>
            <a:r>
              <a:rPr lang="en-US" dirty="0" smtClean="0"/>
              <a:t> </a:t>
            </a:r>
            <a:r>
              <a:rPr lang="en-US" dirty="0" err="1" smtClean="0"/>
              <a:t>მზაობის</a:t>
            </a:r>
            <a:r>
              <a:rPr lang="en-US" dirty="0" smtClean="0"/>
              <a:t> </a:t>
            </a:r>
            <a:r>
              <a:rPr lang="en-US" dirty="0" err="1" smtClean="0"/>
              <a:t>უზრუნველყოფა</a:t>
            </a:r>
            <a:r>
              <a:rPr lang="en-US" dirty="0" smtClean="0"/>
              <a:t>. 20</a:t>
            </a:r>
            <a:r>
              <a:rPr lang="ka-GE" dirty="0" smtClean="0"/>
              <a:t>25</a:t>
            </a:r>
            <a:r>
              <a:rPr lang="en-US" dirty="0" smtClean="0"/>
              <a:t> </a:t>
            </a:r>
            <a:r>
              <a:rPr lang="en-US" dirty="0" err="1" smtClean="0"/>
              <a:t>წელს</a:t>
            </a:r>
            <a:r>
              <a:rPr lang="en-US" dirty="0" smtClean="0"/>
              <a:t> </a:t>
            </a:r>
            <a:r>
              <a:rPr lang="en-US" dirty="0" err="1" smtClean="0"/>
              <a:t>გამოშვებული</a:t>
            </a:r>
            <a:r>
              <a:rPr lang="en-US" dirty="0" smtClean="0"/>
              <a:t>  </a:t>
            </a:r>
            <a:r>
              <a:rPr lang="en-US" dirty="0" err="1" smtClean="0"/>
              <a:t>აღსაზრდელების</a:t>
            </a:r>
            <a:r>
              <a:rPr lang="en-US" dirty="0" smtClean="0"/>
              <a:t> </a:t>
            </a:r>
            <a:r>
              <a:rPr lang="ka-GE" dirty="0" smtClean="0"/>
              <a:t>უმრავლესობა</a:t>
            </a:r>
            <a:r>
              <a:rPr lang="en-US" dirty="0" smtClean="0"/>
              <a:t>  </a:t>
            </a:r>
            <a:r>
              <a:rPr lang="en-US" dirty="0" err="1" smtClean="0"/>
              <a:t>სრულად</a:t>
            </a:r>
            <a:r>
              <a:rPr lang="en-US" dirty="0" smtClean="0"/>
              <a:t> </a:t>
            </a:r>
            <a:r>
              <a:rPr lang="en-US" dirty="0" err="1" smtClean="0"/>
              <a:t>აკმაყოფილებს</a:t>
            </a:r>
            <a:r>
              <a:rPr lang="en-US" dirty="0" smtClean="0"/>
              <a:t> </a:t>
            </a:r>
            <a:r>
              <a:rPr lang="en-US" dirty="0" err="1" smtClean="0"/>
              <a:t>სასკოლო</a:t>
            </a:r>
            <a:r>
              <a:rPr lang="en-US" dirty="0" smtClean="0"/>
              <a:t> </a:t>
            </a:r>
            <a:r>
              <a:rPr lang="en-US" dirty="0" err="1" smtClean="0"/>
              <a:t>მზაობის</a:t>
            </a:r>
            <a:r>
              <a:rPr lang="en-US" dirty="0" smtClean="0"/>
              <a:t> </a:t>
            </a:r>
            <a:r>
              <a:rPr lang="en-US" dirty="0" err="1" smtClean="0"/>
              <a:t>პროგრამას</a:t>
            </a:r>
            <a:r>
              <a:rPr lang="en-US" dirty="0" smtClean="0"/>
              <a:t>.</a:t>
            </a:r>
            <a:endParaRPr lang="en-US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30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438400" y="304800"/>
            <a:ext cx="4419600" cy="533400"/>
          </a:xfrm>
          <a:prstGeom prst="rect">
            <a:avLst/>
          </a:prstGeom>
        </p:spPr>
        <p:txBody>
          <a:bodyPr>
            <a:normAutofit fontScale="45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ka-GE" sz="43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განათლება</a:t>
            </a:r>
            <a:r>
              <a:rPr lang="en-US" sz="43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 </a:t>
            </a:r>
          </a:p>
          <a:p>
            <a:pPr lvl="0" algn="ctr">
              <a:spcBef>
                <a:spcPct val="0"/>
              </a:spcBef>
            </a:pPr>
            <a:r>
              <a:rPr lang="en-US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ს</a:t>
            </a:r>
            <a:r>
              <a:rPr lang="ka-GE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კოლამდელი აღზრდა</a:t>
            </a:r>
            <a:endParaRPr lang="en-US" sz="28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endParaRPr lang="en-US" sz="28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2702961050"/>
              </p:ext>
            </p:extLst>
          </p:nvPr>
        </p:nvGraphicFramePr>
        <p:xfrm>
          <a:off x="714348" y="1000108"/>
          <a:ext cx="750099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438400" y="304800"/>
            <a:ext cx="4419600" cy="533400"/>
          </a:xfrm>
          <a:prstGeom prst="rect">
            <a:avLst/>
          </a:prstGeom>
        </p:spPr>
        <p:txBody>
          <a:bodyPr>
            <a:normAutofit fontScale="3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ka-GE" sz="43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განათლება</a:t>
            </a:r>
            <a:r>
              <a:rPr lang="en-US" sz="43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 </a:t>
            </a:r>
          </a:p>
          <a:p>
            <a:pPr lvl="0" algn="ctr">
              <a:spcBef>
                <a:spcPct val="0"/>
              </a:spcBef>
            </a:pPr>
            <a:r>
              <a:rPr lang="en-US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(</a:t>
            </a:r>
            <a:r>
              <a:rPr lang="ka-GE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2025 </a:t>
            </a:r>
            <a:r>
              <a:rPr lang="ka-GE" sz="28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წ. </a:t>
            </a:r>
            <a:r>
              <a:rPr lang="ka-GE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შემოსავლების </a:t>
            </a:r>
            <a:r>
              <a:rPr lang="ka-GE" sz="28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და წლის დასაწყისისთვის ნაშთის </a:t>
            </a:r>
            <a:r>
              <a:rPr lang="ka-GE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გათვალისწინებით</a:t>
            </a:r>
            <a:r>
              <a:rPr lang="en-US" sz="28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)</a:t>
            </a:r>
            <a:endParaRPr lang="en-US" sz="28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endParaRPr lang="en-US" sz="28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3171163268"/>
              </p:ext>
            </p:extLst>
          </p:nvPr>
        </p:nvGraphicFramePr>
        <p:xfrm>
          <a:off x="457200" y="785794"/>
          <a:ext cx="8043890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8931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1094"/>
            <a:ext cx="7886700" cy="661988"/>
          </a:xfrm>
        </p:spPr>
        <p:txBody>
          <a:bodyPr/>
          <a:lstStyle/>
          <a:p>
            <a:r>
              <a:rPr lang="ka-GE" b="1" dirty="0" smtClean="0">
                <a:latin typeface="Sylfaen" panose="010A0502050306030303" pitchFamily="18" charset="0"/>
              </a:rPr>
              <a:t>კულტურა, ახალგაზრდობა და სპორტი</a:t>
            </a:r>
            <a:endParaRPr lang="en-US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26469"/>
            <a:ext cx="7886700" cy="3565559"/>
          </a:xfrm>
        </p:spPr>
        <p:txBody>
          <a:bodyPr>
            <a:noAutofit/>
          </a:bodyPr>
          <a:lstStyle/>
          <a:p>
            <a:pPr marL="0" indent="0" algn="ctr">
              <a:lnSpc>
                <a:spcPct val="170000"/>
              </a:lnSpc>
              <a:buNone/>
            </a:pPr>
            <a:r>
              <a:rPr lang="ka-GE" sz="1000" b="1" dirty="0" smtClean="0"/>
              <a:t>ქობულეთის მუნიციპალიტეტი განაგრძობს კულტურის და ხელოვნების სფეროებში სხვადასხვა პროექტების შემუშავებას, სპორტის  განვითარებისათვის სათანადო პირობების შექმნას, სპორტსმენთა მომზადების  ორგანიზაციულ და მეთოდურ ხელშეწყობას</a:t>
            </a:r>
          </a:p>
          <a:p>
            <a:pPr algn="just">
              <a:lnSpc>
                <a:spcPct val="170000"/>
              </a:lnSpc>
            </a:pPr>
            <a:r>
              <a:rPr lang="ka-GE" sz="1000" b="1" dirty="0" smtClean="0"/>
              <a:t>კულტურის მიმართულებით წლის განმავლობაში ხორციელდება სხვადასხვა ღონისძიებები როგორიცაა მაგალითად „ერეკლეობა“ , საქართველოს დამოუკიდებლობის დღისადმი მიძღვნილი ღონისძიება, საახალწლო  - სადღესაწაულო ღონისძიება და სხვა მუნიციპალიტეტისა და ქვეყნის ღირშესანიშნავი თარიღების აღნიშვნა. იმართება წლის განმავლობაში სხვადასხვა ფესტივალები.  მუნიციპალიტეტის მიზანია </a:t>
            </a:r>
            <a:r>
              <a:rPr lang="en-US" sz="1000" b="1" dirty="0" err="1" smtClean="0"/>
              <a:t>კულტურულ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შემოქმედებით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ცხოვრებაში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მოსახლეობის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ფართო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მასების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ჩართულობა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მოსახლეობაში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ტრადიციული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კულტურის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პოპულარიზაცია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შემოქმედებითი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უნარების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განვითარება</a:t>
            </a:r>
            <a:r>
              <a:rPr lang="en-US" sz="1000" b="1" dirty="0" smtClean="0"/>
              <a:t>;  </a:t>
            </a:r>
            <a:r>
              <a:rPr lang="en-US" sz="1000" b="1" dirty="0" err="1" smtClean="0"/>
              <a:t>ხელოვნების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ნიჭით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დაჯილდოვებული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მოსწავლეების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წარმოჩინება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ხელოვნების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სფეროს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პროპაგანდა</a:t>
            </a:r>
            <a:r>
              <a:rPr lang="en-US" sz="1000" b="1" dirty="0" smtClean="0"/>
              <a:t>. </a:t>
            </a:r>
            <a:endParaRPr lang="ka-GE" sz="1000" b="1" dirty="0" smtClean="0"/>
          </a:p>
          <a:p>
            <a:pPr algn="just">
              <a:lnSpc>
                <a:spcPct val="170000"/>
              </a:lnSpc>
            </a:pPr>
            <a:r>
              <a:rPr lang="ka-GE" sz="1000" b="1" dirty="0" smtClean="0"/>
              <a:t>სპორტის მიმართულებით </a:t>
            </a:r>
            <a:r>
              <a:rPr lang="en-US" sz="1000" b="1" dirty="0" err="1" smtClean="0"/>
              <a:t>სპორტსმენებისათვის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ხელშეწყობისა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შესაბამისი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პირობების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შექმნის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მიზნით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განხორციელდება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სპორტის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სხვადასხვა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სახეობების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ხელშეწყობა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მატერიალურ–ტექნიკური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ბაზის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განახლება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სპორტული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ინვენტარის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შეძენა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თანამედროვე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სტანდარტებთან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მიახლოება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სპორტსმენთა</a:t>
            </a:r>
            <a:r>
              <a:rPr lang="en-US" sz="1000" b="1" dirty="0" smtClean="0"/>
              <a:t>  </a:t>
            </a:r>
            <a:r>
              <a:rPr lang="en-US" sz="1000" b="1" dirty="0" err="1" smtClean="0"/>
              <a:t>შეკრებების</a:t>
            </a:r>
            <a:r>
              <a:rPr lang="en-US" sz="1000" b="1" dirty="0" smtClean="0"/>
              <a:t>  </a:t>
            </a:r>
            <a:r>
              <a:rPr lang="en-US" sz="1000" b="1" dirty="0" err="1" smtClean="0"/>
              <a:t>განხორციელება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პერსპექტიული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სპორტსმენების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მომზადების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წლიური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საწვრთნელი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პროცესის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ორგანიზება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ნაკრები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გუნდებისათვის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მომზადება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სხვადასხვა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შეჯიბრებებისა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სახელობითი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ტურნირების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ჩატარება</a:t>
            </a:r>
            <a:r>
              <a:rPr lang="en-US" sz="1000" b="1" dirty="0" smtClean="0"/>
              <a:t>. </a:t>
            </a:r>
            <a:r>
              <a:rPr lang="en-US" sz="1000" b="1" dirty="0" err="1" smtClean="0"/>
              <a:t>ასევე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წარმატებული</a:t>
            </a:r>
            <a:r>
              <a:rPr lang="en-US" sz="1000" b="1" dirty="0" smtClean="0"/>
              <a:t>  </a:t>
            </a:r>
            <a:r>
              <a:rPr lang="en-US" sz="1000" b="1" dirty="0" err="1" smtClean="0"/>
              <a:t>სპორტსმენების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წახალისება</a:t>
            </a:r>
            <a:r>
              <a:rPr lang="en-US" sz="1000" b="1" dirty="0" smtClean="0"/>
              <a:t>.</a:t>
            </a:r>
            <a:r>
              <a:rPr lang="ka-GE" sz="1000" b="1" dirty="0" smtClean="0"/>
              <a:t>  სპორტის სხვადასხვა სახეობებში მუნიციპალიტეტში მცხოვრები 1900 - ზე მეტი  ბავშვი და მოზარდია ჩართული.</a:t>
            </a:r>
          </a:p>
          <a:p>
            <a:pPr algn="just">
              <a:lnSpc>
                <a:spcPct val="170000"/>
              </a:lnSpc>
            </a:pPr>
            <a:r>
              <a:rPr lang="ka-GE" sz="1000" b="1" dirty="0" smtClean="0"/>
              <a:t>მუნიციპალიტეტის მიზანია </a:t>
            </a:r>
            <a:r>
              <a:rPr lang="en-US" sz="1000" b="1" dirty="0" err="1" smtClean="0"/>
              <a:t>ხელი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შეუწყოს</a:t>
            </a:r>
            <a:r>
              <a:rPr lang="en-US" sz="1000" b="1" dirty="0" smtClean="0"/>
              <a:t> </a:t>
            </a:r>
            <a:r>
              <a:rPr lang="ka-GE" sz="1000" dirty="0" smtClean="0"/>
              <a:t>ქობულეთის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მუნიციპალიტეტში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ახალგაზრდების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განვითარებას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კეთილდღეობას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რათა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მათ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მოახდინონ</a:t>
            </a:r>
            <a:r>
              <a:rPr lang="en-US" sz="1000" b="1" dirty="0" smtClean="0"/>
              <a:t>  </a:t>
            </a:r>
            <a:r>
              <a:rPr lang="en-US" sz="1000" b="1" dirty="0" err="1" smtClean="0"/>
              <a:t>საკუთარი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პოტენციალის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სრულად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რეალიზება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და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აქტიურად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იყვნენ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ჩართულები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საზოგადოებრივ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ცხოვრებაში</a:t>
            </a:r>
            <a:r>
              <a:rPr lang="en-US" sz="1000" b="1" dirty="0" smtClean="0"/>
              <a:t>. </a:t>
            </a:r>
            <a:r>
              <a:rPr lang="ka-GE" sz="1000" b="1" dirty="0" smtClean="0"/>
              <a:t>ახ</a:t>
            </a:r>
            <a:r>
              <a:rPr lang="en-US" sz="1000" b="1" dirty="0" err="1" smtClean="0"/>
              <a:t>ალგაზრდები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მეტ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ინიციატივას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იჩენენ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სხვადასხვა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აქტივობებში</a:t>
            </a:r>
            <a:r>
              <a:rPr lang="en-US" sz="1000" b="1" dirty="0" smtClean="0"/>
              <a:t>, </a:t>
            </a:r>
            <a:r>
              <a:rPr lang="en-US" sz="1000" b="1" dirty="0" err="1" smtClean="0"/>
              <a:t>მაღლდება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მათი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ჩართულობა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მუნიციპალიტეტის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საზოგადოებრივ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ცხოვრებაში</a:t>
            </a:r>
            <a:r>
              <a:rPr lang="en-US" sz="1000" b="1" dirty="0" smtClean="0"/>
              <a:t/>
            </a:r>
            <a:br>
              <a:rPr lang="en-US" sz="1000" b="1" dirty="0" smtClean="0"/>
            </a:br>
            <a:endParaRPr lang="ka-GE" sz="1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3587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057400" y="304800"/>
            <a:ext cx="4953000" cy="990600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ka-GE" sz="2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კულტურა,</a:t>
            </a:r>
            <a:r>
              <a:rPr lang="en-US" sz="2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 </a:t>
            </a:r>
            <a:r>
              <a:rPr lang="ka-GE" sz="2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ახალგაზრდობის ხელშეწყობა და სპორტი </a:t>
            </a:r>
            <a:endParaRPr lang="en-US" sz="20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2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(</a:t>
            </a:r>
            <a:r>
              <a:rPr lang="ka-GE" sz="20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2026 </a:t>
            </a:r>
            <a:r>
              <a:rPr lang="ka-GE" sz="20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წ. </a:t>
            </a:r>
            <a:r>
              <a:rPr lang="ka-GE" sz="20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შემოსავლების </a:t>
            </a:r>
            <a:r>
              <a:rPr lang="ka-GE" sz="2000" dirty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და წლის დასაწყისისთვის ნაშთის </a:t>
            </a:r>
            <a:r>
              <a:rPr lang="ka-GE" sz="20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გათვალისწინებით</a:t>
            </a:r>
            <a:r>
              <a:rPr lang="en-US" sz="2000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</a:rPr>
              <a:t>)</a:t>
            </a:r>
            <a:endParaRPr lang="en-US" sz="20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endParaRPr lang="en-US" sz="2000" b="1" dirty="0" smtClean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574961460"/>
              </p:ext>
            </p:extLst>
          </p:nvPr>
        </p:nvGraphicFramePr>
        <p:xfrm>
          <a:off x="533400" y="914400"/>
          <a:ext cx="8610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52501"/>
            <a:ext cx="7886700" cy="862013"/>
          </a:xfrm>
        </p:spPr>
        <p:txBody>
          <a:bodyPr>
            <a:noAutofit/>
          </a:bodyPr>
          <a:lstStyle/>
          <a:p>
            <a:pPr algn="ctr"/>
            <a:r>
              <a:rPr lang="ka-GE" sz="2700" b="1" dirty="0"/>
              <a:t/>
            </a:r>
            <a:br>
              <a:rPr lang="ka-GE" sz="2700" b="1" dirty="0"/>
            </a:br>
            <a:r>
              <a:rPr lang="ka-GE" sz="2700" b="1" dirty="0"/>
              <a:t/>
            </a:r>
            <a:br>
              <a:rPr lang="ka-GE" sz="2700" b="1" dirty="0"/>
            </a:br>
            <a:r>
              <a:rPr lang="ka-GE" sz="2700" b="1" dirty="0"/>
              <a:t>ჯანმრთელობის დაცვა და სოციალური უზრუნველყოფა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ka-GE" sz="2700" dirty="0"/>
              <a:t> </a:t>
            </a:r>
            <a:r>
              <a:rPr lang="en-US" sz="2700" dirty="0"/>
              <a:t/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14525"/>
            <a:ext cx="7886700" cy="3921919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ka-GE" sz="2400" b="1" dirty="0" smtClean="0">
                <a:latin typeface="Sylfaen" panose="010A0502050306030303" pitchFamily="18" charset="0"/>
              </a:rPr>
              <a:t>მოსახლეობის ჯანმრთელობის დაცვის ხელშეწყობა და მათი სოციალური დაცვა მუნიციპალიტეტის ერთ-ერთ მთავარ პრიორიტეტს წარმოადგენს.</a:t>
            </a:r>
          </a:p>
          <a:p>
            <a:pPr marL="0" indent="0" algn="ctr">
              <a:buNone/>
            </a:pPr>
            <a:r>
              <a:rPr lang="ka-GE" sz="2400" b="1" dirty="0" smtClean="0"/>
              <a:t>თვითმმართველობა არსებული რესურსებისა და კომპეტენციის ფარგლებში განაგრძობს სოციალურად დაუცველი მოსახლეობის სხვადასხვა დახმარებებითა და შეღავათებით უზრუნველყოფას</a:t>
            </a:r>
            <a:endParaRPr lang="en-US" sz="2000" b="1" dirty="0" smtClean="0">
              <a:latin typeface="Sylfaen" panose="010A0502050306030303" pitchFamily="18" charset="0"/>
            </a:endParaRP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იშვიათი დაავადების მქონე პირთა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თემზე დაფუძნებული მობილური გუნდის მომსახურება მძიმე ფსიქიკური აშლილობის მქონე პირებისთვის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სხვადასხვა სოციალური კატეგორიის მოსახლეობის სამედიცინო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ა(ა)იპ "ქობულეთის ჯანდაცვისა და სოციალური სერვისების ცენტრი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მოწყვლადი სოციალური ჯგუფების ბენეფიციართა მედიკამენტებით უზრუნველყოფა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ომის მონაწილეებზე  და დაღუპულთა ოჯახის წევრებზე სადღესასწაულო დღეების ორგანიზება და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 დედ-მამით ობოლ ბავშვთა ყოველთვიური მატერიალური დახმარება 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სტიქიური მოვლენების შედეგად დაზარალებული ოჯახების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მუნიციპალური უფასო სასადილო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ცალკეული სოციალური კატეგორიის ოჯახების გაზიფიცირება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მესამე და მომდევნო ახალშობილზე ერთჯერადი მატერიალური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მარტოხელა მშობლების ყოველთვიური მატერიალური დახმარება 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გარდაცვლილის ოჯახებზე ერთჯერადი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მრავალშვილიანი ოჯახების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დიალიზის ცენტრის პაციენტების და ბავშვთა ფსიქოსომატური აბილიტაციის/ რეაბილიტაციის პროგრამის ბენეფიციართა  მატერიალური დახმარება</a:t>
            </a:r>
          </a:p>
          <a:p>
            <a:pPr algn="just"/>
            <a:r>
              <a:rPr lang="ka-GE" sz="1950" dirty="0" smtClean="0">
                <a:latin typeface="Sylfaen" panose="010A0502050306030303" pitchFamily="18" charset="0"/>
              </a:rPr>
              <a:t>მოწყვლადი კატეგორიის ოჯახებისათვის მინიმალური საცხოვრებელი პირობების შექმნა</a:t>
            </a:r>
            <a:endParaRPr lang="en-US" sz="1950" dirty="0">
              <a:latin typeface="Sylfaen" panose="010A0502050306030303" pitchFamily="18" charset="0"/>
            </a:endParaRPr>
          </a:p>
          <a:p>
            <a:pPr algn="just"/>
            <a:endParaRPr lang="en-US" sz="195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175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828800" y="152400"/>
            <a:ext cx="5791200" cy="9906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ka-GE" sz="20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vaza Mtavruli" pitchFamily="34" charset="0"/>
                <a:ea typeface="+mj-ea"/>
                <a:cs typeface="+mj-cs"/>
              </a:rPr>
              <a:t>მოსახლეობის ჯანმრთელობის დაცვა და სოციალური უზრუნველყოფა</a:t>
            </a:r>
            <a:endParaRPr lang="en-US" sz="20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vaza Mtavruli" pitchFamily="34" charset="0"/>
              <a:ea typeface="+mj-ea"/>
              <a:cs typeface="+mj-cs"/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xmlns="" val="1835203637"/>
              </p:ext>
            </p:extLst>
          </p:nvPr>
        </p:nvGraphicFramePr>
        <p:xfrm>
          <a:off x="323528" y="1143000"/>
          <a:ext cx="8382000" cy="538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0"/>
            <a:ext cx="5410200" cy="15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0648" y="2357429"/>
            <a:ext cx="7933318" cy="15674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a-GE" sz="4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დიდი მადლობა </a:t>
            </a:r>
            <a:br>
              <a:rPr kumimoji="0" lang="ka-GE" sz="4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ka-GE" sz="45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ყურადღებისათვის! 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1244</Words>
  <Application>Microsoft Office PowerPoint</Application>
  <PresentationFormat>Экран (4:3)</PresentationFormat>
  <Paragraphs>183</Paragraphs>
  <Slides>23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Concourse</vt:lpstr>
      <vt:lpstr>Office Theme</vt:lpstr>
      <vt:lpstr>2_Office Theme</vt:lpstr>
      <vt:lpstr>3_Office Theme</vt:lpstr>
      <vt:lpstr>4_Office Theme</vt:lpstr>
      <vt:lpstr>5_Office Theme</vt:lpstr>
      <vt:lpstr>7_Office Theme</vt:lpstr>
      <vt:lpstr>8_Office Theme</vt:lpstr>
      <vt:lpstr>9_Office Theme</vt:lpstr>
      <vt:lpstr>ქობულეთის მუნიციპალიტეტის  2026 წლის ბიუჯეტის  პროექტი</vt:lpstr>
      <vt:lpstr>Слайд 2</vt:lpstr>
      <vt:lpstr>ქობულეთის მუნიციპალიტეტის პრიორიტეტები  </vt:lpstr>
      <vt:lpstr>2026 წლის ბიუჯეტის ძირითადი ფინანსური მაჩვენებლები</vt:lpstr>
      <vt:lpstr>შემოსულობები </vt:lpstr>
      <vt:lpstr>Слайд 6</vt:lpstr>
      <vt:lpstr>შემოსულობები    </vt:lpstr>
      <vt:lpstr>გ ა დ ა ს ა ხ ა დ ე ბ ი m/S damatebiTi Rirebulebisgadasaxadi  39,348.0 qonebis gadasaxadi 6500.0</vt:lpstr>
      <vt:lpstr>სხვა შემოსავლები  (ანალოგიურ პერიოდთან მიმართებაში)</vt:lpstr>
      <vt:lpstr>არაფინანსური აქტივების კლება</vt:lpstr>
      <vt:lpstr>გადასახდელები</vt:lpstr>
      <vt:lpstr>პრიორიტეტები</vt:lpstr>
      <vt:lpstr>Слайд 13</vt:lpstr>
      <vt:lpstr>ინფრასტრუქტურის განვითარება</vt:lpstr>
      <vt:lpstr>Слайд 15</vt:lpstr>
      <vt:lpstr>განათლება</vt:lpstr>
      <vt:lpstr>Слайд 17</vt:lpstr>
      <vt:lpstr>Слайд 18</vt:lpstr>
      <vt:lpstr>კულტურა, ახალგაზრდობა და სპორტი</vt:lpstr>
      <vt:lpstr>Слайд 20</vt:lpstr>
      <vt:lpstr>  ჯანმრთელობის დაცვა და სოციალური უზრუნველყოფა   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 წლის ბიუჯეტის პროექტი</dc:title>
  <dc:creator>pc 16</dc:creator>
  <cp:lastModifiedBy>ineza</cp:lastModifiedBy>
  <cp:revision>271</cp:revision>
  <cp:lastPrinted>2019-12-09T17:48:14Z</cp:lastPrinted>
  <dcterms:created xsi:type="dcterms:W3CDTF">2006-08-16T00:00:00Z</dcterms:created>
  <dcterms:modified xsi:type="dcterms:W3CDTF">2026-10-03T14:00:52Z</dcterms:modified>
</cp:coreProperties>
</file>