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Default Extension="xlsx" ContentType="application/vnd.openxmlformats-officedocument.spreadsheetml.sheet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charts/chart8.xml" ContentType="application/vnd.openxmlformats-officedocument.drawingml.char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10.xml" ContentType="application/vnd.openxmlformats-officedocument.drawingml.chart+xml"/>
  <Override PartName="/ppt/slideLayouts/slideLayout99.xml" ContentType="application/vnd.openxmlformats-officedocument.presentationml.slideLayout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24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charts/chart12.xml" ContentType="application/vnd.openxmlformats-officedocument.drawingml.chart+xml"/>
  <Override PartName="/ppt/charts/colors1.xml" ContentType="application/vnd.ms-office.chartcolorstyle+xml"/>
  <Override PartName="/ppt/charts/chart6.xml" ContentType="application/vnd.openxmlformats-officedocument.drawingml.char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diagrams/data1.xml" ContentType="application/vnd.openxmlformats-officedocument.drawingml.diagramData+xml"/>
  <Override PartName="/ppt/charts/chart2.xml" ContentType="application/vnd.openxmlformats-officedocument.drawingml.chart+xml"/>
  <Default Extension="jpg" ContentType="image/jpeg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68" r:id="rId3"/>
    <p:sldMasterId id="2147483780" r:id="rId4"/>
    <p:sldMasterId id="2147483792" r:id="rId5"/>
    <p:sldMasterId id="2147483804" r:id="rId6"/>
    <p:sldMasterId id="2147483828" r:id="rId7"/>
    <p:sldMasterId id="2147483840" r:id="rId8"/>
    <p:sldMasterId id="2147483852" r:id="rId9"/>
    <p:sldMasterId id="2147483864" r:id="rId10"/>
  </p:sldMasterIdLst>
  <p:notesMasterIdLst>
    <p:notesMasterId r:id="rId36"/>
  </p:notesMasterIdLst>
  <p:sldIdLst>
    <p:sldId id="279" r:id="rId11"/>
    <p:sldId id="292" r:id="rId12"/>
    <p:sldId id="281" r:id="rId13"/>
    <p:sldId id="282" r:id="rId14"/>
    <p:sldId id="273" r:id="rId15"/>
    <p:sldId id="283" r:id="rId16"/>
    <p:sldId id="256" r:id="rId17"/>
    <p:sldId id="258" r:id="rId18"/>
    <p:sldId id="293" r:id="rId19"/>
    <p:sldId id="260" r:id="rId20"/>
    <p:sldId id="299" r:id="rId21"/>
    <p:sldId id="275" r:id="rId22"/>
    <p:sldId id="285" r:id="rId23"/>
    <p:sldId id="262" r:id="rId24"/>
    <p:sldId id="284" r:id="rId25"/>
    <p:sldId id="294" r:id="rId26"/>
    <p:sldId id="295" r:id="rId27"/>
    <p:sldId id="287" r:id="rId28"/>
    <p:sldId id="298" r:id="rId29"/>
    <p:sldId id="288" r:id="rId30"/>
    <p:sldId id="297" r:id="rId31"/>
    <p:sldId id="289" r:id="rId32"/>
    <p:sldId id="271" r:id="rId33"/>
    <p:sldId id="272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10DDA579-E20D-4390-A29B-7D681F41E47C}">
          <p14:sldIdLst>
            <p14:sldId id="279"/>
            <p14:sldId id="292"/>
            <p14:sldId id="281"/>
            <p14:sldId id="282"/>
            <p14:sldId id="273"/>
            <p14:sldId id="283"/>
            <p14:sldId id="256"/>
            <p14:sldId id="258"/>
            <p14:sldId id="260"/>
            <p14:sldId id="261"/>
            <p14:sldId id="275"/>
            <p14:sldId id="285"/>
            <p14:sldId id="262"/>
            <p14:sldId id="284"/>
            <p14:sldId id="276"/>
            <p14:sldId id="287"/>
            <p14:sldId id="267"/>
            <p14:sldId id="291"/>
            <p14:sldId id="288"/>
            <p14:sldId id="278"/>
            <p14:sldId id="289"/>
            <p14:sldId id="271"/>
            <p14:sldId id="272"/>
            <p14:sldId id="29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402"/>
    <a:srgbClr val="003300"/>
    <a:srgbClr val="008000"/>
    <a:srgbClr val="33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2" autoAdjust="0"/>
    <p:restoredTop sz="94699" autoAdjust="0"/>
  </p:normalViewPr>
  <p:slideViewPr>
    <p:cSldViewPr>
      <p:cViewPr>
        <p:scale>
          <a:sx n="110" d="100"/>
          <a:sy n="110" d="100"/>
        </p:scale>
        <p:origin x="-8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a\Desktop\&#4321;&#4304;&#4315;&#4321;&#4304;&#4334;&#4323;&#4320;&#4312;\&#4325;&#4317;&#4305;&#4323;&#4314;&#4308;&#4311;&#4312;&#4321;-&#4321;&#4304;&#4307;&#4308;&#4318;-20211&#4332;&#4314;&#4312;&#4323;&#4320;&#4312;-1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a\Desktop\&#4321;&#4304;&#4315;&#4321;&#4304;&#4334;&#4323;&#4320;&#4312;\&#4325;&#4317;&#4305;&#4323;&#4314;&#4308;&#4311;&#4312;&#4321;-&#4321;&#4304;&#4307;&#4308;&#4318;-20211&#4332;&#4314;&#4312;&#4323;&#4320;&#4312;-1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a\Desktop\&#4321;&#4304;&#4315;&#4321;&#4304;&#4334;&#4323;&#4320;&#4312;\&#4325;&#4317;&#4305;&#4323;&#4314;&#4308;&#4311;&#4312;&#4321;-&#4321;&#4304;&#4307;&#4308;&#4318;-20211&#4332;&#4314;&#4312;&#4323;&#4320;&#4312;-1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a\Desktop\&#4321;&#4304;&#4315;&#4321;&#4304;&#4334;&#4323;&#4320;&#4312;\&#4325;&#4317;&#4305;&#4323;&#4314;&#4308;&#4311;&#4312;&#4321;-&#4321;&#4304;&#4307;&#4308;&#4318;-20211&#4332;&#4314;&#4312;&#4323;&#4320;&#4312;-1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a\Desktop\&#4321;&#4304;&#4315;&#4321;&#4304;&#4334;&#4323;&#4320;&#4312;\&#4325;&#4317;&#4305;&#4323;&#4314;&#4308;&#4311;&#4312;&#4321;-&#4321;&#4304;&#4307;&#4308;&#4318;-20211&#4332;&#4314;&#4312;&#4323;&#4320;&#4312;-1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openxmlformats.org/officeDocument/2006/relationships/chartUserShapes" Target="../drawings/drawing1.xml"/><Relationship Id="rId1" Type="http://schemas.openxmlformats.org/officeDocument/2006/relationships/oleObject" Target="NULL" TargetMode="External"/><Relationship Id="rId4" Type="http://schemas.microsoft.com/office/2011/relationships/chartColorStyle" Target="colors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a\Desktop\&#4321;&#4304;&#4315;&#4321;&#4304;&#4334;&#4323;&#4320;&#4312;\&#4325;&#4317;&#4305;&#4323;&#4314;&#4308;&#4311;&#4312;&#4321;-&#4321;&#4304;&#4307;&#4308;&#4318;-20211&#4332;&#4314;&#4312;&#4323;&#4320;&#4312;-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a\Desktop\&#4321;&#4304;&#4315;&#4321;&#4304;&#4334;&#4323;&#4320;&#4312;\&#4325;&#4317;&#4305;&#4323;&#4314;&#4308;&#4311;&#4312;&#4321;-&#4321;&#4304;&#4307;&#4308;&#4318;-20211&#4332;&#4314;&#4312;&#4323;&#4320;&#4312;-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a\Desktop\&#4321;&#4304;&#4315;&#4321;&#4304;&#4334;&#4323;&#4320;&#4312;\&#4325;&#4317;&#4305;&#4323;&#4314;&#4308;&#4311;&#4312;&#4321;-&#4321;&#4304;&#4307;&#4308;&#4318;-20211&#4332;&#4314;&#4312;&#4323;&#4320;&#4312;-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a\Desktop\&#4321;&#4304;&#4315;&#4321;&#4304;&#4334;&#4323;&#4320;&#4312;\&#4325;&#4317;&#4305;&#4323;&#4314;&#4308;&#4311;&#4312;&#4321;-&#4321;&#4304;&#4307;&#4308;&#4318;-20211&#4332;&#4314;&#4312;&#4323;&#4320;&#4312;-1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a\Desktop\&#4321;&#4304;&#4315;&#4321;&#4304;&#4334;&#4323;&#4320;&#4312;\&#4325;&#4317;&#4305;&#4323;&#4314;&#4308;&#4311;&#4312;&#4321;-&#4321;&#4304;&#4307;&#4308;&#4318;-20211&#4332;&#4314;&#4312;&#4323;&#4320;&#4312;-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stacked"/>
        <c:ser>
          <c:idx val="2"/>
          <c:order val="2"/>
          <c:tx>
            <c:strRef>
              <c:f>Sheet1!$B$1</c:f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multiLvlStrRef>
              <c:f>Sheet1!$A$2</c:f>
            </c:multiLvlStrRef>
          </c:cat>
          <c:val>
            <c:numRef>
              <c:f>Sheet1!$B$2</c:f>
            </c:numRef>
          </c:val>
        </c:ser>
        <c:ser>
          <c:idx val="3"/>
          <c:order val="3"/>
          <c:tx>
            <c:strRef>
              <c:f>Sheet1!$C$1</c:f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>
              <a:outerShdw blurRad="40000" dist="23000" dir="5400000" rotWithShape="0">
                <a:schemeClr val="accent4">
                  <a:lumMod val="75000"/>
                  <a:alpha val="35000"/>
                </a:schemeClr>
              </a:outerShdw>
            </a:effectLst>
          </c:spPr>
          <c:cat>
            <c:multiLvlStrRef>
              <c:f>Sheet1!$A$2</c:f>
            </c:multiLvlStrRef>
          </c:cat>
          <c:val>
            <c:numRef>
              <c:f>Sheet1!$C$2</c:f>
            </c:numRef>
          </c:val>
        </c:ser>
        <c:ser>
          <c:idx val="0"/>
          <c:order val="0"/>
          <c:tx>
            <c:v>2021წლის ფაქტი</c:v>
          </c:tx>
          <c:spPr>
            <a:solidFill>
              <a:schemeClr val="bg2">
                <a:lumMod val="50000"/>
              </a:schemeClr>
            </a:solidFill>
          </c:spPr>
          <c:dPt>
            <c:idx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4.8456790123456835E-2"/>
                  <c:y val="-0.4212689623424237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r>
                      <a:rPr lang="ka-GE" dirty="0" smtClean="0"/>
                      <a:t>0   951,2  ათ.ლარი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7.9629629629629703E-2"/>
                  <c:y val="-0.3819911872627094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ka-GE" dirty="0" smtClean="0"/>
                      <a:t>44 193,8 ათ.ლარი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val>
            <c:numRef>
              <c:f>'[ქობულეთის-სადეპ-20211წლიური-1.xls]Лист1'!$D$26:$E$26</c:f>
              <c:numCache>
                <c:formatCode>_(* #,##0_);_(* \(#,##0\);_(* "-"??_);_(@_)</c:formatCode>
                <c:ptCount val="2"/>
                <c:pt idx="0">
                  <c:v>53267213</c:v>
                </c:pt>
                <c:pt idx="1">
                  <c:v>44398436</c:v>
                </c:pt>
              </c:numCache>
            </c:numRef>
          </c:val>
        </c:ser>
        <c:ser>
          <c:idx val="1"/>
          <c:order val="1"/>
          <c:tx>
            <c:v>2021წლის გეგმა</c:v>
          </c:tx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shape val="box"/>
        <c:axId val="33411072"/>
        <c:axId val="33412608"/>
        <c:axId val="0"/>
      </c:bar3DChart>
      <c:catAx>
        <c:axId val="33411072"/>
        <c:scaling>
          <c:orientation val="minMax"/>
        </c:scaling>
        <c:axPos val="b"/>
        <c:tickLblPos val="nextTo"/>
        <c:crossAx val="33412608"/>
        <c:crosses val="autoZero"/>
        <c:auto val="1"/>
        <c:lblAlgn val="ctr"/>
        <c:lblOffset val="100"/>
      </c:catAx>
      <c:valAx>
        <c:axId val="33412608"/>
        <c:scaling>
          <c:orientation val="minMax"/>
        </c:scaling>
        <c:delete val="1"/>
        <c:axPos val="l"/>
        <c:numFmt formatCode="_(* #,##0_);_(* \(#,##0\);_(* &quot;-&quot;??_);_(@_)" sourceLinked="1"/>
        <c:tickLblPos val="nextTo"/>
        <c:crossAx val="33411072"/>
        <c:crosses val="autoZero"/>
        <c:crossBetween val="between"/>
      </c:valAx>
    </c:plotArea>
    <c:legend>
      <c:legendPos val="b"/>
      <c:legendEntry>
        <c:idx val="1"/>
        <c:delete val="1"/>
      </c:legendEntry>
      <c:legendEntry>
        <c:idx val="0"/>
        <c:delete val="1"/>
      </c:legendEntry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3.4644857013763068E-2"/>
                  <c:y val="-4.520294107002103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ka-GE"/>
                      <a:t>საერთ დანიშნ</a:t>
                    </a:r>
                    <a:r>
                      <a:rPr lang="en-US"/>
                      <a:t> 12%</a:t>
                    </a:r>
                  </a:p>
                </c:rich>
              </c:tx>
              <c:spPr/>
              <c:dLblPos val="bestFit"/>
            </c:dLbl>
            <c:dLbl>
              <c:idx val="1"/>
              <c:layout>
                <c:manualLayout>
                  <c:x val="8.4489391951006146E-2"/>
                  <c:y val="-6.031191262382532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ka-GE"/>
                      <a:t>თავდაცვა</a:t>
                    </a:r>
                    <a:r>
                      <a:rPr lang="ka-GE" baseline="0"/>
                      <a:t>  </a:t>
                    </a:r>
                    <a:r>
                      <a:rPr lang="en-US"/>
                      <a:t>0</a:t>
                    </a:r>
                    <a:r>
                      <a:rPr lang="ka-GE"/>
                      <a:t>,3</a:t>
                    </a:r>
                    <a:r>
                      <a:rPr lang="en-US"/>
                      <a:t>%</a:t>
                    </a:r>
                  </a:p>
                </c:rich>
              </c:tx>
              <c:spPr/>
              <c:dLblPos val="bestFit"/>
            </c:dLbl>
            <c:dLbl>
              <c:idx val="2"/>
              <c:layout>
                <c:manualLayout>
                  <c:x val="6.5850393700787407E-2"/>
                  <c:y val="6.3747354161374946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ka-GE"/>
                      <a:t>ეკონომიკური</a:t>
                    </a:r>
                    <a:r>
                      <a:rPr lang="ka-GE" baseline="0"/>
                      <a:t> საქმიანობა            13,7</a:t>
                    </a:r>
                    <a:r>
                      <a:rPr lang="en-US"/>
                      <a:t>%</a:t>
                    </a:r>
                  </a:p>
                </c:rich>
              </c:tx>
              <c:spPr/>
              <c:dLblPos val="bestFit"/>
            </c:dLbl>
            <c:dLbl>
              <c:idx val="3"/>
              <c:layout>
                <c:manualLayout>
                  <c:x val="-7.8432852143482112E-3"/>
                  <c:y val="0.1767762255524512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ka-GE"/>
                      <a:t>გარემოს</a:t>
                    </a:r>
                    <a:r>
                      <a:rPr lang="ka-GE" baseline="0"/>
                      <a:t> დაცვა  </a:t>
                    </a:r>
                    <a:r>
                      <a:rPr lang="en-US"/>
                      <a:t>7%</a:t>
                    </a:r>
                  </a:p>
                </c:rich>
              </c:tx>
              <c:spPr/>
              <c:dLblPos val="bestFit"/>
            </c:dLbl>
            <c:dLbl>
              <c:idx val="4"/>
              <c:layout>
                <c:manualLayout>
                  <c:x val="-0.19801134142564883"/>
                  <c:y val="-1.557952091431610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ka-GE"/>
                      <a:t>საბინაო</a:t>
                    </a:r>
                    <a:r>
                      <a:rPr lang="ka-GE" baseline="0"/>
                      <a:t> კომუნალური</a:t>
                    </a:r>
                    <a:r>
                      <a:rPr lang="en-US"/>
                      <a:t> 36%</a:t>
                    </a:r>
                  </a:p>
                </c:rich>
              </c:tx>
              <c:spPr/>
              <c:dLblPos val="bestFit"/>
            </c:dLbl>
            <c:dLbl>
              <c:idx val="5"/>
              <c:layout>
                <c:manualLayout>
                  <c:x val="-2.9992563429571312E-2"/>
                  <c:y val="5.855314960629915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ka-GE"/>
                      <a:t>ჯანდაცვა</a:t>
                    </a:r>
                    <a:r>
                      <a:rPr lang="ka-GE" baseline="0"/>
                      <a:t>                </a:t>
                    </a:r>
                    <a:r>
                      <a:rPr lang="en-US"/>
                      <a:t>4%</a:t>
                    </a:r>
                  </a:p>
                </c:rich>
              </c:tx>
              <c:spPr/>
              <c:dLblPos val="bestFit"/>
            </c:dLbl>
            <c:dLbl>
              <c:idx val="6"/>
              <c:layout>
                <c:manualLayout>
                  <c:x val="-5.1106080489938796E-2"/>
                  <c:y val="-4.402472271611210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ka-GE"/>
                      <a:t>კულტურა</a:t>
                    </a:r>
                    <a:r>
                      <a:rPr lang="ka-GE" baseline="0"/>
                      <a:t> და სპორტი                 </a:t>
                    </a:r>
                    <a:r>
                      <a:rPr lang="en-US"/>
                      <a:t> 5%</a:t>
                    </a:r>
                  </a:p>
                </c:rich>
              </c:tx>
              <c:spPr/>
              <c:dLblPos val="bestFit"/>
            </c:dLbl>
            <c:dLbl>
              <c:idx val="7"/>
              <c:layout>
                <c:manualLayout>
                  <c:x val="-6.4804899387576553E-2"/>
                  <c:y val="6.779781559563127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ka-GE"/>
                      <a:t>განათლება</a:t>
                    </a:r>
                    <a:r>
                      <a:rPr lang="ka-GE" baseline="0"/>
                      <a:t>  </a:t>
                    </a:r>
                    <a:r>
                      <a:rPr lang="en-US"/>
                      <a:t>20%</a:t>
                    </a:r>
                  </a:p>
                </c:rich>
              </c:tx>
              <c:spPr/>
              <c:dLblPos val="bestFit"/>
            </c:dLbl>
            <c:dLbl>
              <c:idx val="8"/>
              <c:layout>
                <c:manualLayout>
                  <c:x val="-0.1720032808398953"/>
                  <c:y val="6.4299381932097291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ka-GE"/>
                      <a:t>სოციალური დაცვა                        </a:t>
                    </a:r>
                    <a:r>
                      <a:rPr lang="en-US"/>
                      <a:t>; 2%</a:t>
                    </a:r>
                  </a:p>
                </c:rich>
              </c:tx>
              <c:spPr/>
              <c:dLblPos val="bestFit"/>
            </c:dLbl>
            <c:showVal val="1"/>
            <c:showPercent val="1"/>
            <c:showLeaderLines val="1"/>
          </c:dLbls>
          <c:val>
            <c:numRef>
              <c:f>Лист1!$E$41:$E$49</c:f>
              <c:numCache>
                <c:formatCode>General</c:formatCode>
                <c:ptCount val="9"/>
                <c:pt idx="0" formatCode="_(* #,##0_);_(* \(#,##0\);_(* &quot;-&quot;??_);_(@_)">
                  <c:v>5267427</c:v>
                </c:pt>
                <c:pt idx="1">
                  <c:v>121634</c:v>
                </c:pt>
                <c:pt idx="2">
                  <c:v>6109703</c:v>
                </c:pt>
                <c:pt idx="3">
                  <c:v>3264954</c:v>
                </c:pt>
                <c:pt idx="4">
                  <c:v>15839503</c:v>
                </c:pt>
                <c:pt idx="5">
                  <c:v>1623398</c:v>
                </c:pt>
                <c:pt idx="6">
                  <c:v>2340113</c:v>
                </c:pt>
                <c:pt idx="7">
                  <c:v>8690228</c:v>
                </c:pt>
                <c:pt idx="8">
                  <c:v>1141475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dPt>
            <c:idx val="1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0"/>
                  <c:y val="-0.3009259259259264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5082,7</a:t>
                    </a:r>
                    <a:r>
                      <a:rPr lang="ka-GE" dirty="0" smtClean="0"/>
                      <a:t> ათ.ლარი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333333333333334E-2"/>
                  <c:y val="-0.416666666666667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8690,3</a:t>
                    </a:r>
                    <a:r>
                      <a:rPr lang="ka-GE" dirty="0" smtClean="0"/>
                      <a:t>  ათ.ლარი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Лист1!$D$111:$E$111</c:f>
              <c:strCache>
                <c:ptCount val="2"/>
                <c:pt idx="0">
                  <c:v>2020წლის ფაქტი</c:v>
                </c:pt>
                <c:pt idx="1">
                  <c:v>2021წლის ფაქტი</c:v>
                </c:pt>
              </c:strCache>
            </c:strRef>
          </c:cat>
          <c:val>
            <c:numRef>
              <c:f>Лист1!$D$112:$E$112</c:f>
              <c:numCache>
                <c:formatCode>General</c:formatCode>
                <c:ptCount val="2"/>
                <c:pt idx="0">
                  <c:v>5082.7</c:v>
                </c:pt>
                <c:pt idx="1">
                  <c:v>8690.2999999999938</c:v>
                </c:pt>
              </c:numCache>
            </c:numRef>
          </c:val>
        </c:ser>
        <c:shape val="cylinder"/>
        <c:axId val="35282944"/>
        <c:axId val="35284480"/>
        <c:axId val="0"/>
      </c:bar3DChart>
      <c:catAx>
        <c:axId val="35282944"/>
        <c:scaling>
          <c:orientation val="minMax"/>
        </c:scaling>
        <c:axPos val="b"/>
        <c:tickLblPos val="nextTo"/>
        <c:crossAx val="35284480"/>
        <c:crosses val="autoZero"/>
        <c:auto val="1"/>
        <c:lblAlgn val="ctr"/>
        <c:lblOffset val="100"/>
      </c:catAx>
      <c:valAx>
        <c:axId val="35284480"/>
        <c:scaling>
          <c:orientation val="minMax"/>
        </c:scaling>
        <c:delete val="1"/>
        <c:axPos val="l"/>
        <c:numFmt formatCode="General" sourceLinked="1"/>
        <c:tickLblPos val="nextTo"/>
        <c:crossAx val="352829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dPt>
            <c:idx val="0"/>
            <c:spPr>
              <a:solidFill>
                <a:srgbClr val="EEECE1">
                  <a:lumMod val="50000"/>
                </a:srgbClr>
              </a:solidFill>
            </c:spPr>
          </c:dPt>
          <c:dLbls>
            <c:dLbl>
              <c:idx val="0"/>
              <c:layout>
                <c:manualLayout>
                  <c:x val="3.3333333333333381E-2"/>
                  <c:y val="-0.26388888888888951"/>
                </c:manualLayout>
              </c:layout>
              <c:showVal val="1"/>
            </c:dLbl>
            <c:dLbl>
              <c:idx val="1"/>
              <c:layout>
                <c:manualLayout>
                  <c:x val="2.5000000000000001E-2"/>
                  <c:y val="-0.40277777777777812"/>
                </c:manualLayout>
              </c:layout>
              <c:showVal val="1"/>
            </c:dLbl>
            <c:showVal val="1"/>
          </c:dLbls>
          <c:cat>
            <c:strRef>
              <c:f>Лист1!$D$138:$E$138</c:f>
              <c:strCache>
                <c:ptCount val="2"/>
                <c:pt idx="0">
                  <c:v>2020წლის ფაქტი</c:v>
                </c:pt>
                <c:pt idx="1">
                  <c:v>2021წლის ფაქტი</c:v>
                </c:pt>
              </c:strCache>
            </c:strRef>
          </c:cat>
          <c:val>
            <c:numRef>
              <c:f>Лист1!$D$139:$E$139</c:f>
              <c:numCache>
                <c:formatCode>General</c:formatCode>
                <c:ptCount val="2"/>
                <c:pt idx="0">
                  <c:v>2076.3000000000002</c:v>
                </c:pt>
                <c:pt idx="1">
                  <c:v>2340.1</c:v>
                </c:pt>
              </c:numCache>
            </c:numRef>
          </c:val>
        </c:ser>
        <c:shape val="cylinder"/>
        <c:axId val="35342592"/>
        <c:axId val="35344384"/>
        <c:axId val="0"/>
      </c:bar3DChart>
      <c:catAx>
        <c:axId val="35342592"/>
        <c:scaling>
          <c:orientation val="minMax"/>
        </c:scaling>
        <c:axPos val="b"/>
        <c:tickLblPos val="nextTo"/>
        <c:crossAx val="35344384"/>
        <c:crosses val="autoZero"/>
        <c:auto val="1"/>
        <c:lblAlgn val="ctr"/>
        <c:lblOffset val="100"/>
      </c:catAx>
      <c:valAx>
        <c:axId val="35344384"/>
        <c:scaling>
          <c:orientation val="minMax"/>
        </c:scaling>
        <c:delete val="1"/>
        <c:axPos val="l"/>
        <c:numFmt formatCode="General" sourceLinked="1"/>
        <c:tickLblPos val="nextTo"/>
        <c:crossAx val="353425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2.7777777777777832E-2"/>
                  <c:y val="-0.3055555555555555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1525</a:t>
                    </a:r>
                    <a:r>
                      <a:rPr lang="ka-GE" dirty="0" smtClean="0"/>
                      <a:t>,0 ათ.ლარ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05"/>
                  <c:y val="-0.4027777777777781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2764,9</a:t>
                    </a:r>
                    <a:r>
                      <a:rPr lang="ka-GE" dirty="0" smtClean="0"/>
                      <a:t>  ათ.ლარი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Лист1!$D$154:$E$154</c:f>
              <c:strCache>
                <c:ptCount val="2"/>
                <c:pt idx="0">
                  <c:v>2020წლის ფაქტი</c:v>
                </c:pt>
                <c:pt idx="1">
                  <c:v>2021წლის ფაქტი</c:v>
                </c:pt>
              </c:strCache>
            </c:strRef>
          </c:cat>
          <c:val>
            <c:numRef>
              <c:f>Лист1!$D$155:$E$155</c:f>
              <c:numCache>
                <c:formatCode>General</c:formatCode>
                <c:ptCount val="2"/>
                <c:pt idx="0">
                  <c:v>1525</c:v>
                </c:pt>
                <c:pt idx="1">
                  <c:v>2764.9</c:v>
                </c:pt>
              </c:numCache>
            </c:numRef>
          </c:val>
        </c:ser>
        <c:shape val="cylinder"/>
        <c:axId val="35619584"/>
        <c:axId val="35621120"/>
        <c:axId val="0"/>
      </c:bar3DChart>
      <c:catAx>
        <c:axId val="35619584"/>
        <c:scaling>
          <c:orientation val="minMax"/>
        </c:scaling>
        <c:axPos val="b"/>
        <c:tickLblPos val="nextTo"/>
        <c:crossAx val="35621120"/>
        <c:crosses val="autoZero"/>
        <c:auto val="1"/>
        <c:lblAlgn val="ctr"/>
        <c:lblOffset val="100"/>
      </c:catAx>
      <c:valAx>
        <c:axId val="35621120"/>
        <c:scaling>
          <c:orientation val="minMax"/>
        </c:scaling>
        <c:delete val="1"/>
        <c:axPos val="l"/>
        <c:numFmt formatCode="General" sourceLinked="1"/>
        <c:tickLblPos val="nextTo"/>
        <c:crossAx val="356195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780631671794991"/>
          <c:y val="9.6930653333556327E-2"/>
          <c:w val="0.86219368328205004"/>
          <c:h val="0.70421941104663799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Pt>
            <c:idx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136-4543-BFDE-89517A0AA85C}"/>
              </c:ext>
            </c:extLst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136-4543-BFDE-89517A0AA85C}"/>
              </c:ext>
            </c:extLst>
          </c:dPt>
          <c:dLbls>
            <c:dLbl>
              <c:idx val="0"/>
              <c:layout>
                <c:manualLayout>
                  <c:x val="-2.5417228259445767E-2"/>
                  <c:y val="-0.10087623952776698"/>
                </c:manualLayout>
              </c:layout>
              <c:tx>
                <c:rich>
                  <a:bodyPr/>
                  <a:lstStyle/>
                  <a:p>
                    <a:r>
                      <a:rPr lang="ka-GE" dirty="0" smtClean="0"/>
                      <a:t>33 342 ,4</a:t>
                    </a:r>
                    <a:endParaRPr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136-4543-BFDE-89517A0AA85C}"/>
                </c:ext>
              </c:extLst>
            </c:dLbl>
            <c:dLbl>
              <c:idx val="1"/>
              <c:layout>
                <c:manualLayout>
                  <c:x val="0"/>
                  <c:y val="-8.4948412233909143E-2"/>
                </c:manualLayout>
              </c:layout>
              <c:tx>
                <c:rich>
                  <a:bodyPr/>
                  <a:lstStyle/>
                  <a:p>
                    <a:r>
                      <a:rPr lang="ka-GE" dirty="0" smtClean="0"/>
                      <a:t>44  193 ,8</a:t>
                    </a:r>
                    <a:endParaRPr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136-4543-BFDE-89517A0AA8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23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2021 წელი გეგმა</c:v>
                </c:pt>
                <c:pt idx="1">
                  <c:v>2022 წელი პროექტი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21565.5</c:v>
                </c:pt>
                <c:pt idx="1">
                  <c:v>28228.1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136-4543-BFDE-89517A0AA85C}"/>
            </c:ext>
          </c:extLst>
        </c:ser>
        <c:dLbls>
          <c:showVal val="1"/>
        </c:dLbls>
        <c:shape val="box"/>
        <c:axId val="34451840"/>
        <c:axId val="34453376"/>
        <c:axId val="0"/>
      </c:bar3DChart>
      <c:catAx>
        <c:axId val="34451840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34453376"/>
        <c:crosses val="autoZero"/>
        <c:auto val="1"/>
        <c:lblAlgn val="ctr"/>
        <c:lblOffset val="100"/>
      </c:catAx>
      <c:valAx>
        <c:axId val="344533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crossAx val="3445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8184820647419282E-2"/>
          <c:y val="0.1076280234201496"/>
          <c:w val="0.82347900262467355"/>
          <c:h val="0.86679523521098489"/>
        </c:manualLayout>
      </c:layout>
      <c:pie3DChart>
        <c:varyColors val="1"/>
        <c:ser>
          <c:idx val="1"/>
          <c:order val="1"/>
          <c:tx>
            <c:strRef>
              <c:f>Sheet1!$B$1</c:f>
              <c:strCache>
                <c:ptCount val="1"/>
                <c:pt idx="0">
                  <c:v>#ССЫЛКА!</c:v>
                </c:pt>
              </c:strCache>
            </c:strRef>
          </c:tx>
          <c:spPr>
            <a:ln w="9525"/>
          </c:spPr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#ССЫЛКА!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val>
            <c:numRef>
              <c:f>'[ქობულეთის-სადეპ-20211წლიური-1.xls]Лист1'!$E$13,'[ქობულეთის-სადეპ-20211წლიური-1.xls]Лист1'!$E$17,'[ქობულეთის-სადეპ-20211წლიური-1.xls]Лист1'!$E$22,'[ქობულეთის-სადეპ-20211წლიური-1.xls]Лист1'!$E$24</c:f>
            </c:numRef>
          </c:val>
        </c:ser>
        <c:ser>
          <c:idx val="4"/>
          <c:order val="4"/>
          <c:val>
            <c:numRef>
              <c:f>'[ქობულეთის-სადეპ-20211წლიური-1.xls]Лист1'!$E$13,'[ქობულეთის-სადეპ-20211წლიური-1.xls]Лист1'!$E$17,'[ქობულეთის-სადეპ-20211წლიური-1.xls]Лист1'!$E$22,'[ქობულეთის-სადეპ-20211წლიური-1.xls]Лист1'!$E$24</c:f>
            </c:numRef>
          </c:val>
        </c:ser>
        <c:ser>
          <c:idx val="0"/>
          <c:order val="0"/>
          <c:explosion val="25"/>
          <c:dLbls>
            <c:dLbl>
              <c:idx val="0"/>
              <c:layout>
                <c:manualLayout>
                  <c:x val="-3.1039041994750691E-2"/>
                  <c:y val="-0.1160072178477688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ka-GE"/>
                      <a:t>გადასახადები </a:t>
                    </a:r>
                    <a:r>
                      <a:rPr lang="en-US"/>
                      <a:t>; 42%</a:t>
                    </a:r>
                  </a:p>
                </c:rich>
              </c:tx>
              <c:spPr/>
              <c:dLblPos val="bestFit"/>
            </c:dLbl>
            <c:dLbl>
              <c:idx val="1"/>
              <c:layout>
                <c:manualLayout>
                  <c:x val="8.1215223097112862E-2"/>
                  <c:y val="0.1218336249635463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 </a:t>
                    </a:r>
                    <a:r>
                      <a:rPr lang="ka-GE"/>
                      <a:t>გრანტები</a:t>
                    </a:r>
                    <a:r>
                      <a:rPr lang="en-US"/>
                      <a:t>; 50%</a:t>
                    </a:r>
                  </a:p>
                </c:rich>
              </c:tx>
              <c:spPr/>
              <c:dLblPos val="bestFit"/>
            </c:dLbl>
            <c:dLbl>
              <c:idx val="2"/>
              <c:layout>
                <c:manualLayout>
                  <c:x val="-0.10163724846894157"/>
                  <c:y val="4.105861767279089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ka-GE"/>
                      <a:t>სხვა სემოსავლები </a:t>
                    </a:r>
                    <a:r>
                      <a:rPr lang="en-US"/>
                      <a:t>8%</a:t>
                    </a:r>
                  </a:p>
                </c:rich>
              </c:tx>
              <c:spPr/>
              <c:dLblPos val="bestFit"/>
            </c:dLbl>
            <c:dLbl>
              <c:idx val="3"/>
              <c:layout>
                <c:manualLayout>
                  <c:x val="0.1020896762904636"/>
                  <c:y val="-2.557378244386121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ka-GE"/>
                      <a:t>თავისუფალინაშთის გამოყენება </a:t>
                    </a:r>
                    <a:r>
                      <a:rPr lang="en-US"/>
                      <a:t> 0%</a:t>
                    </a:r>
                  </a:p>
                </c:rich>
              </c:tx>
              <c:spPr/>
              <c:dLblPos val="bestFit"/>
            </c:dLbl>
            <c:showVal val="1"/>
            <c:showPercent val="1"/>
            <c:showLeaderLines val="1"/>
          </c:dLbls>
          <c:val>
            <c:numRef>
              <c:f>'[ქობულეთის-სადეპ-20211წლიური-1.xls]Лист1'!$E$13,'[ქობულეთის-სადეპ-20211წლიური-1.xls]Лист1'!$E$17,'[ქობულეთის-სადეპ-20211წლიური-1.xls]Лист1'!$E$22,'[ქობულეთის-სადეპ-20211წლიური-1.xls]Лист1'!$E$24</c:f>
              <c:numCache>
                <c:formatCode>_(* #,##0_);_(* \(#,##0\);_(* "-"??_);_(@_)</c:formatCode>
                <c:ptCount val="4"/>
                <c:pt idx="0">
                  <c:v>18570353</c:v>
                </c:pt>
                <c:pt idx="1">
                  <c:v>22028850</c:v>
                </c:pt>
                <c:pt idx="2">
                  <c:v>3592289</c:v>
                </c:pt>
                <c:pt idx="3" formatCode="General">
                  <c:v>204605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8184820647419254E-2"/>
          <c:y val="0.10762802342014957"/>
          <c:w val="0.82347900262467333"/>
          <c:h val="0.8667952352109845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3.1039041994750688E-2"/>
                  <c:y val="-0.11600721784776891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ka-GE"/>
                      <a:t>გადასახადები </a:t>
                    </a:r>
                    <a:r>
                      <a:rPr lang="en-US"/>
                      <a:t>; 42%</a:t>
                    </a:r>
                  </a:p>
                </c:rich>
              </c:tx>
              <c:spPr/>
              <c:dLblPos val="bestFit"/>
            </c:dLbl>
            <c:dLbl>
              <c:idx val="1"/>
              <c:layout>
                <c:manualLayout>
                  <c:x val="8.1215223097112862E-2"/>
                  <c:y val="0.121833624963546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 </a:t>
                    </a:r>
                    <a:r>
                      <a:rPr lang="ka-GE" dirty="0"/>
                      <a:t>გრანტები</a:t>
                    </a:r>
                    <a:r>
                      <a:rPr lang="en-US" dirty="0"/>
                      <a:t>; </a:t>
                    </a:r>
                    <a:r>
                      <a:rPr lang="ka-GE" dirty="0" smtClean="0"/>
                      <a:t>49,6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</c:dLbl>
            <c:dLbl>
              <c:idx val="2"/>
              <c:layout>
                <c:manualLayout>
                  <c:x val="-0.10163724846894154"/>
                  <c:y val="4.105861767279089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ka-GE"/>
                      <a:t>სხვა სემოსავლები </a:t>
                    </a:r>
                    <a:r>
                      <a:rPr lang="en-US"/>
                      <a:t>8%</a:t>
                    </a:r>
                  </a:p>
                </c:rich>
              </c:tx>
              <c:spPr/>
              <c:dLblPos val="bestFit"/>
            </c:dLbl>
            <c:dLbl>
              <c:idx val="3"/>
              <c:layout>
                <c:manualLayout>
                  <c:x val="0.10208967629046362"/>
                  <c:y val="-2.557378244386121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ka-GE" dirty="0"/>
                      <a:t>თავისუფალინაშთის გამოყენება </a:t>
                    </a:r>
                    <a:r>
                      <a:rPr lang="en-US" dirty="0"/>
                      <a:t> </a:t>
                    </a:r>
                    <a:r>
                      <a:rPr lang="ka-GE" dirty="0" smtClean="0"/>
                      <a:t>0,4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</c:dLbl>
            <c:showVal val="1"/>
            <c:showPercent val="1"/>
            <c:showLeaderLines val="1"/>
          </c:dLbls>
          <c:val>
            <c:numRef>
              <c:f>(Лист1!$E$13,Лист1!$E$17,Лист1!$E$22,Лист1!$E$24)</c:f>
              <c:numCache>
                <c:formatCode>_(* #,##0_);_(* \(#,##0\);_(* "-"??_);_(@_)</c:formatCode>
                <c:ptCount val="4"/>
                <c:pt idx="0">
                  <c:v>18570353</c:v>
                </c:pt>
                <c:pt idx="1">
                  <c:v>22028850</c:v>
                </c:pt>
                <c:pt idx="2">
                  <c:v>3592289</c:v>
                </c:pt>
                <c:pt idx="3" formatCode="General">
                  <c:v>204605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>
        <c:manualLayout>
          <c:layoutTarget val="inner"/>
          <c:xMode val="edge"/>
          <c:yMode val="edge"/>
          <c:x val="0.3540909886264218"/>
          <c:y val="0.113425925925926"/>
          <c:w val="0.46388888888888957"/>
          <c:h val="0.77314814814814892"/>
        </c:manualLayout>
      </c:layout>
      <c:pieChart>
        <c:varyColors val="1"/>
        <c:ser>
          <c:idx val="0"/>
          <c:order val="0"/>
          <c:tx>
            <c:v>გადასახადები</c:v>
          </c:tx>
          <c:explosion val="25"/>
          <c:dLbls>
            <c:dLbl>
              <c:idx val="0"/>
              <c:layout>
                <c:manualLayout>
                  <c:x val="8.0310476815398019E-2"/>
                  <c:y val="3.970508894721494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 </a:t>
                    </a:r>
                    <a:r>
                      <a:rPr lang="ka-GE"/>
                      <a:t>ქონების გადასახადი           </a:t>
                    </a:r>
                    <a:r>
                      <a:rPr lang="en-US"/>
                      <a:t>4 599 893</a:t>
                    </a:r>
                    <a:r>
                      <a:rPr lang="ka-GE"/>
                      <a:t>     25%</a:t>
                    </a:r>
                    <a:r>
                      <a:rPr lang="en-US"/>
                      <a:t> </a:t>
                    </a:r>
                  </a:p>
                </c:rich>
              </c:tx>
              <c:spPr/>
              <c:dLblPos val="bestFit"/>
            </c:dLbl>
            <c:dLbl>
              <c:idx val="1"/>
              <c:layout>
                <c:manualLayout>
                  <c:x val="-0.1114730971128608"/>
                  <c:y val="-0.14407954214056576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 </a:t>
                    </a:r>
                    <a:r>
                      <a:rPr lang="ka-GE" dirty="0" smtClean="0"/>
                      <a:t>დამატებული ღირებუ ლების გადასახადი                  </a:t>
                    </a:r>
                    <a:r>
                      <a:rPr lang="en-US" dirty="0" smtClean="0"/>
                      <a:t>13 970 460 ;</a:t>
                    </a:r>
                    <a:r>
                      <a:rPr lang="ka-GE" dirty="0" smtClean="0"/>
                      <a:t>                 </a:t>
                    </a:r>
                    <a:r>
                      <a:rPr lang="en-US" dirty="0" smtClean="0"/>
                      <a:t> 75%</a:t>
                    </a:r>
                    <a:endParaRPr lang="en-US" dirty="0"/>
                  </a:p>
                </c:rich>
              </c:tx>
              <c:spPr/>
              <c:dLblPos val="bestFit"/>
            </c:dLbl>
            <c:showVal val="1"/>
            <c:showLeaderLines val="1"/>
          </c:dLbls>
          <c:val>
            <c:numRef>
              <c:f>Лист1!$E$14:$E$15</c:f>
              <c:numCache>
                <c:formatCode>_(* #,##0_);_(* \(#,##0\);_(* "-"??_);_(@_)</c:formatCode>
                <c:ptCount val="2"/>
                <c:pt idx="0">
                  <c:v>4599893</c:v>
                </c:pt>
                <c:pt idx="1">
                  <c:v>13970460</c:v>
                </c:pt>
              </c:numCache>
            </c:numRef>
          </c:val>
        </c:ser>
        <c:ser>
          <c:idx val="1"/>
          <c:order val="1"/>
          <c:explosion val="25"/>
          <c:val>
            <c:numRef>
              <c:f>Лист1!$E$14</c:f>
              <c:numCache>
                <c:formatCode>_(* #,##0_);_(* \(#,##0\);_(* "-"??_);_(@_)</c:formatCode>
                <c:ptCount val="1"/>
                <c:pt idx="0">
                  <c:v>4599893</c:v>
                </c:pt>
              </c:numCache>
            </c:numRef>
          </c:val>
        </c:ser>
        <c:ser>
          <c:idx val="2"/>
          <c:order val="2"/>
          <c:explosion val="25"/>
          <c:val>
            <c:numRef>
              <c:f>Лист1!$E$14</c:f>
              <c:numCache>
                <c:formatCode>_(* #,##0_);_(* \(#,##0\);_(* "-"??_);_(@_)</c:formatCode>
                <c:ptCount val="1"/>
                <c:pt idx="0">
                  <c:v>4599893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833333333333336"/>
          <c:y val="3.1540997878602615E-2"/>
          <c:w val="0.60294860017497875"/>
          <c:h val="0.86035217544832454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Лист1!$C$14</c:f>
              <c:strCache>
                <c:ptCount val="1"/>
                <c:pt idx="0">
                  <c:v>ქონების გადასახადი</c:v>
                </c:pt>
              </c:strCache>
            </c:strRef>
          </c:tx>
          <c:dLbls>
            <c:dLbl>
              <c:idx val="0"/>
              <c:layout>
                <c:manualLayout>
                  <c:x val="-0.1222222222222224"/>
                  <c:y val="-1.3888888888888907E-2"/>
                </c:manualLayout>
              </c:layout>
              <c:showVal val="1"/>
            </c:dLbl>
            <c:dLbl>
              <c:idx val="1"/>
              <c:layout>
                <c:manualLayout>
                  <c:x val="0.14722222222222237"/>
                  <c:y val="0"/>
                </c:manualLayout>
              </c:layout>
              <c:showVal val="1"/>
            </c:dLbl>
            <c:showVal val="1"/>
          </c:dLbls>
          <c:val>
            <c:numRef>
              <c:f>Лист1!$D$14:$E$14</c:f>
              <c:numCache>
                <c:formatCode>_(* #,##0_);_(* \(#,##0\);_(* "-"??_);_(@_)</c:formatCode>
                <c:ptCount val="2"/>
                <c:pt idx="0">
                  <c:v>3700000</c:v>
                </c:pt>
                <c:pt idx="1">
                  <c:v>4599893</c:v>
                </c:pt>
              </c:numCache>
            </c:numRef>
          </c:val>
        </c:ser>
        <c:ser>
          <c:idx val="1"/>
          <c:order val="1"/>
          <c:tx>
            <c:strRef>
              <c:f>Лист1!$C$15</c:f>
              <c:strCache>
                <c:ptCount val="1"/>
                <c:pt idx="0">
                  <c:v>დამატებული ღირებულების გადასახადი</c:v>
                </c:pt>
              </c:strCache>
            </c:strRef>
          </c:tx>
          <c:dLbls>
            <c:dLbl>
              <c:idx val="0"/>
              <c:layout>
                <c:manualLayout>
                  <c:x val="-0.1"/>
                  <c:y val="-0.31944444444444486"/>
                </c:manualLayout>
              </c:layout>
              <c:showVal val="1"/>
            </c:dLbl>
            <c:dLbl>
              <c:idx val="1"/>
              <c:layout>
                <c:manualLayout>
                  <c:x val="0.17777777777777778"/>
                  <c:y val="-0.26388888888888951"/>
                </c:manualLayout>
              </c:layout>
              <c:showVal val="1"/>
            </c:dLbl>
            <c:showVal val="1"/>
          </c:dLbls>
          <c:val>
            <c:numRef>
              <c:f>Лист1!$D$15:$E$15</c:f>
              <c:numCache>
                <c:formatCode>_(* #,##0_);_(* \(#,##0\);_(* "-"??_);_(@_)</c:formatCode>
                <c:ptCount val="2"/>
                <c:pt idx="0">
                  <c:v>13549000</c:v>
                </c:pt>
                <c:pt idx="1">
                  <c:v>13970460</c:v>
                </c:pt>
              </c:numCache>
            </c:numRef>
          </c:val>
        </c:ser>
        <c:shape val="cylinder"/>
        <c:axId val="35016704"/>
        <c:axId val="35018240"/>
        <c:axId val="0"/>
      </c:bar3DChart>
      <c:catAx>
        <c:axId val="35016704"/>
        <c:scaling>
          <c:orientation val="minMax"/>
        </c:scaling>
        <c:axPos val="b"/>
        <c:tickLblPos val="nextTo"/>
        <c:crossAx val="35018240"/>
        <c:crosses val="autoZero"/>
        <c:auto val="1"/>
        <c:lblAlgn val="ctr"/>
        <c:lblOffset val="100"/>
      </c:catAx>
      <c:valAx>
        <c:axId val="35018240"/>
        <c:scaling>
          <c:orientation val="minMax"/>
        </c:scaling>
        <c:delete val="1"/>
        <c:axPos val="l"/>
        <c:numFmt formatCode="0%" sourceLinked="1"/>
        <c:tickLblPos val="nextTo"/>
        <c:crossAx val="350167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3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2852482931712526E-2"/>
          <c:y val="3.2703862660944237E-2"/>
          <c:w val="0.94714751706828793"/>
          <c:h val="0.73365429184549402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1.5515060120172246E-2"/>
                  <c:y val="-5.1708583690987096E-2"/>
                </c:manualLayout>
              </c:layout>
              <c:tx>
                <c:rich>
                  <a:bodyPr/>
                  <a:lstStyle/>
                  <a:p>
                    <a:r>
                      <a:rPr lang="ka-GE" dirty="0" smtClean="0"/>
                      <a:t>3,473.9</a:t>
                    </a:r>
                    <a:endParaRPr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2027297395562659"/>
                      <c:h val="0.197662204573112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D57-4B65-834D-07C6E613E5BA}"/>
                </c:ext>
              </c:extLst>
            </c:dLbl>
            <c:dLbl>
              <c:idx val="1"/>
              <c:layout>
                <c:manualLayout>
                  <c:x val="0.14917652308950036"/>
                  <c:y val="-3.9345951023719627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lang="en-US"/>
                    </a:pPr>
                    <a:r>
                      <a:rPr lang="ka-GE" dirty="0" smtClean="0"/>
                      <a:t>3,592,3</a:t>
                    </a:r>
                    <a:endParaRPr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070734127187904"/>
                      <c:h val="0.102762655052413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D57-4B65-834D-07C6E613E5BA}"/>
                </c:ext>
              </c:extLst>
            </c:dLbl>
            <c:dLbl>
              <c:idx val="2"/>
              <c:layout>
                <c:manualLayout>
                  <c:x val="2.8563053450094439E-2"/>
                  <c:y val="-4.926638571587002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57-4B65-834D-07C6E613E5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2021 წლის გეგმა </c:v>
                </c:pt>
                <c:pt idx="1">
                  <c:v>2022 წელი პროექტი</c:v>
                </c:pt>
              </c:strCache>
            </c:strRef>
          </c:cat>
          <c:val>
            <c:numRef>
              <c:f>Sheet1!$B$2:$B$3</c:f>
              <c:numCache>
                <c:formatCode>#,##0.0</c:formatCode>
                <c:ptCount val="2"/>
                <c:pt idx="0">
                  <c:v>1723.9</c:v>
                </c:pt>
                <c:pt idx="1">
                  <c:v>2540.1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D57-4B65-834D-07C6E613E5BA}"/>
            </c:ext>
          </c:extLst>
        </c:ser>
        <c:dLbls>
          <c:showVal val="1"/>
        </c:dLbls>
        <c:shape val="cylinder"/>
        <c:axId val="95143424"/>
        <c:axId val="95144960"/>
        <c:axId val="0"/>
      </c:bar3DChart>
      <c:catAx>
        <c:axId val="95143424"/>
        <c:scaling>
          <c:orientation val="minMax"/>
        </c:scaling>
        <c:delete val="1"/>
        <c:axPos val="b"/>
        <c:numFmt formatCode="General" sourceLinked="0"/>
        <c:majorTickMark val="none"/>
        <c:tickLblPos val="nextTo"/>
        <c:crossAx val="95144960"/>
        <c:crosses val="autoZero"/>
        <c:auto val="1"/>
        <c:lblAlgn val="ctr"/>
        <c:lblOffset val="100"/>
      </c:catAx>
      <c:valAx>
        <c:axId val="95144960"/>
        <c:scaling>
          <c:orientation val="minMax"/>
        </c:scaling>
        <c:delete val="1"/>
        <c:axPos val="l"/>
        <c:numFmt formatCode="#,##0.0" sourceLinked="1"/>
        <c:tickLblPos val="none"/>
        <c:crossAx val="951434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Лист1!$C$204:$C$206</c:f>
              <c:strCache>
                <c:ptCount val="3"/>
                <c:pt idx="0">
                  <c:v>აჭ.ა.რ. გამოყოფილი  კაპიტალური გრანტი </c:v>
                </c:pt>
                <c:pt idx="1">
                  <c:v>აჭ.ა.რ. გამოყოფილი  სპეციალური გრანტი </c:v>
                </c:pt>
                <c:pt idx="2">
                  <c:v>სახელმწიფო ბიუჯეტიდან გამოყოფილი კაპიტალური გრანტი </c:v>
                </c:pt>
              </c:strCache>
            </c:strRef>
          </c:cat>
          <c:val>
            <c:numRef>
              <c:f>Лист1!$D$204:$D$206</c:f>
              <c:numCache>
                <c:formatCode>General</c:formatCode>
                <c:ptCount val="3"/>
                <c:pt idx="0">
                  <c:v>21373.4</c:v>
                </c:pt>
                <c:pt idx="1">
                  <c:v>8452.6</c:v>
                </c:pt>
              </c:numCache>
            </c:numRef>
          </c:val>
        </c:ser>
        <c:ser>
          <c:idx val="1"/>
          <c:order val="1"/>
          <c:dLbls>
            <c:dLbl>
              <c:idx val="0"/>
              <c:layout>
                <c:manualLayout>
                  <c:x val="5.8333333333333369E-2"/>
                  <c:y val="-3.2407407407407419E-2"/>
                </c:manualLayout>
              </c:layout>
              <c:showVal val="1"/>
            </c:dLbl>
            <c:dLbl>
              <c:idx val="1"/>
              <c:layout>
                <c:manualLayout>
                  <c:x val="5.5555555555555525E-2"/>
                  <c:y val="-3.2407407407407392E-2"/>
                </c:manualLayout>
              </c:layout>
              <c:showVal val="1"/>
            </c:dLbl>
            <c:showVal val="1"/>
          </c:dLbls>
          <c:cat>
            <c:strRef>
              <c:f>Лист1!$C$204:$C$206</c:f>
              <c:strCache>
                <c:ptCount val="3"/>
                <c:pt idx="0">
                  <c:v>აჭ.ა.რ. გამოყოფილი  კაპიტალური გრანტი </c:v>
                </c:pt>
                <c:pt idx="1">
                  <c:v>აჭ.ა.რ. გამოყოფილი  სპეციალური გრანტი </c:v>
                </c:pt>
                <c:pt idx="2">
                  <c:v>სახელმწიფო ბიუჯეტიდან გამოყოფილი კაპიტალური გრანტი </c:v>
                </c:pt>
              </c:strCache>
            </c:strRef>
          </c:cat>
          <c:val>
            <c:numRef>
              <c:f>Лист1!$E$204:$E$206</c:f>
              <c:numCache>
                <c:formatCode>General</c:formatCode>
                <c:ptCount val="3"/>
                <c:pt idx="0">
                  <c:v>16060.6</c:v>
                </c:pt>
                <c:pt idx="1">
                  <c:v>5568.3</c:v>
                </c:pt>
                <c:pt idx="2">
                  <c:v>400</c:v>
                </c:pt>
              </c:numCache>
            </c:numRef>
          </c:val>
        </c:ser>
        <c:shape val="cylinder"/>
        <c:axId val="55205888"/>
        <c:axId val="55208960"/>
        <c:axId val="0"/>
      </c:bar3DChart>
      <c:catAx>
        <c:axId val="55205888"/>
        <c:scaling>
          <c:orientation val="minMax"/>
        </c:scaling>
        <c:axPos val="b"/>
        <c:tickLblPos val="nextTo"/>
        <c:crossAx val="55208960"/>
        <c:crosses val="autoZero"/>
        <c:auto val="1"/>
        <c:lblAlgn val="ctr"/>
        <c:lblOffset val="100"/>
      </c:catAx>
      <c:valAx>
        <c:axId val="55208960"/>
        <c:scaling>
          <c:orientation val="minMax"/>
        </c:scaling>
        <c:delete val="1"/>
        <c:axPos val="l"/>
        <c:numFmt formatCode="General" sourceLinked="1"/>
        <c:tickLblPos val="nextTo"/>
        <c:crossAx val="55205888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520382521629243"/>
          <c:y val="3.9410206924246946E-2"/>
          <c:w val="0.83561606882473027"/>
          <c:h val="0.83962932143065572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2020 წ. ფაქტი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Pt>
            <c:idx val="0"/>
            <c:spPr>
              <a:solidFill>
                <a:srgbClr val="7D3C4A">
                  <a:lumMod val="75000"/>
                  <a:alpha val="80000"/>
                </a:srgbClr>
              </a:solidFill>
              <a:ln w="9525"/>
            </c:spPr>
          </c:dPt>
          <c:dLbls>
            <c:dLbl>
              <c:idx val="0"/>
              <c:layout>
                <c:manualLayout>
                  <c:x val="-0.19290123456790187"/>
                  <c:y val="0.13475807415938426"/>
                </c:manualLayout>
              </c:layout>
              <c:tx>
                <c:rich>
                  <a:bodyPr/>
                  <a:lstStyle/>
                  <a:p>
                    <a:r>
                      <a:rPr lang="ka-GE" dirty="0" smtClean="0"/>
                      <a:t>33584,6</a:t>
                    </a:r>
                    <a:endParaRPr/>
                  </a:p>
                </c:rich>
              </c:tx>
              <c:showVal val="1"/>
              <c:showCatName val="1"/>
              <c:showSerName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2400" b="1"/>
                </a:pPr>
                <a:endParaRPr lang="ru-RU"/>
              </a:p>
            </c:txPr>
            <c:showVal val="1"/>
            <c:showCatName val="1"/>
            <c:showSer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0.0</c:formatCode>
                <c:ptCount val="1"/>
                <c:pt idx="0">
                  <c:v>33584.6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3B-4969-AE5B-1499F5860B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 წ. გეგმა დამტკიცებული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4.629629629629697E-3"/>
                  <c:y val="0.14512387580872188"/>
                </c:manualLayout>
              </c:layout>
              <c:tx>
                <c:rich>
                  <a:bodyPr/>
                  <a:lstStyle/>
                  <a:p>
                    <a:pPr>
                      <a:defRPr lang="ru-RU" sz="2000" b="1"/>
                    </a:pPr>
                    <a:r>
                      <a:rPr lang="ka-GE" dirty="0" smtClean="0"/>
                      <a:t>53267</a:t>
                    </a:r>
                    <a:r>
                      <a:rPr smtClean="0"/>
                      <a:t>.</a:t>
                    </a:r>
                    <a:r>
                      <a:rPr lang="ka-GE" dirty="0" smtClean="0"/>
                      <a:t>2</a:t>
                    </a:r>
                    <a:endParaRPr/>
                  </a:p>
                </c:rich>
              </c:tx>
              <c:spPr/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24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0.0</c:formatCode>
                <c:ptCount val="1"/>
                <c:pt idx="0">
                  <c:v>53267.199999999997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C3B-4969-AE5B-1499F5860B7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2021 წ. ფაქტი</c:v>
                </c:pt>
              </c:strCache>
            </c:strRef>
          </c:tx>
          <c:dLbls>
            <c:dLbl>
              <c:idx val="0"/>
              <c:layout>
                <c:manualLayout>
                  <c:x val="8.6419753086419679E-2"/>
                  <c:y val="-0.11661756417639015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lang="en-US" sz="2400" b="1"/>
                    </a:pPr>
                    <a:r>
                      <a:rPr lang="ka-GE" sz="2400" dirty="0" smtClean="0"/>
                      <a:t>44398,5</a:t>
                    </a:r>
                    <a:endParaRPr sz="240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24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0.0</c:formatCode>
                <c:ptCount val="1"/>
                <c:pt idx="0">
                  <c:v>44398.5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C3B-4969-AE5B-1499F5860B7B}"/>
            </c:ext>
          </c:extLst>
        </c:ser>
        <c:dLbls>
          <c:showVal val="1"/>
        </c:dLbls>
        <c:gapWidth val="65"/>
        <c:gapDepth val="100"/>
        <c:shape val="box"/>
        <c:axId val="103361152"/>
        <c:axId val="103371136"/>
        <c:axId val="0"/>
      </c:bar3DChart>
      <c:catAx>
        <c:axId val="1033611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103371136"/>
        <c:crosses val="autoZero"/>
        <c:auto val="1"/>
        <c:lblAlgn val="ctr"/>
        <c:lblOffset val="100"/>
      </c:catAx>
      <c:valAx>
        <c:axId val="103371136"/>
        <c:scaling>
          <c:orientation val="minMax"/>
        </c:scaling>
        <c:delete val="1"/>
        <c:axPos val="l"/>
        <c:numFmt formatCode="0.0" sourceLinked="1"/>
        <c:majorTickMark val="none"/>
        <c:tickLblPos val="nextTo"/>
        <c:crossAx val="103361152"/>
        <c:crosses val="autoZero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 sz="1200" b="1"/>
            </a:pPr>
            <a:endParaRPr lang="ru-RU"/>
          </a:p>
        </c:txPr>
      </c:legendEntry>
      <c:layout>
        <c:manualLayout>
          <c:xMode val="edge"/>
          <c:yMode val="edge"/>
          <c:x val="0.11697530864197532"/>
          <c:y val="0.75602748542331588"/>
          <c:w val="0.78214761349275785"/>
          <c:h val="0.14319473766047439"/>
        </c:manualLayout>
      </c:layout>
      <c:txPr>
        <a:bodyPr/>
        <a:lstStyle/>
        <a:p>
          <a:pPr>
            <a:defRPr lang="ru-RU" sz="12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31.jpeg"/><Relationship Id="rId1" Type="http://schemas.openxmlformats.org/officeDocument/2006/relationships/image" Target="../media/image21.jpeg"/><Relationship Id="rId5" Type="http://schemas.openxmlformats.org/officeDocument/2006/relationships/image" Target="../media/image6.jpg"/><Relationship Id="rId4" Type="http://schemas.openxmlformats.org/officeDocument/2006/relationships/image" Target="../media/image5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DD2A96-99BE-413F-9CBB-E1B5860BE3F7}" type="doc">
      <dgm:prSet loTypeId="urn:microsoft.com/office/officeart/2005/8/layout/hList7#1" loCatId="list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6360E42-3FD0-4F8A-9C82-882201C956AD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ka-GE" sz="1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ინფრასტრუქტურის განვითარება </a:t>
          </a:r>
        </a:p>
        <a:p>
          <a:r>
            <a:rPr lang="ka-GE" sz="1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02 00 </a:t>
          </a:r>
        </a:p>
        <a:p>
          <a:endParaRPr lang="ka-GE" sz="1800" dirty="0" smtClean="0">
            <a:ln>
              <a:solidFill>
                <a:schemeClr val="tx1"/>
              </a:solidFill>
            </a:ln>
            <a:solidFill>
              <a:schemeClr val="tx1"/>
            </a:solidFill>
            <a:latin typeface="Sylfaen" panose="010A0502050306030303" pitchFamily="18" charset="0"/>
          </a:endParaRPr>
        </a:p>
      </dgm:t>
    </dgm:pt>
    <dgm:pt modelId="{D60783B4-9872-4907-BEFF-5495B757315B}" type="parTrans" cxnId="{A5FF8202-2941-41E4-86F9-BE7792AF71D2}">
      <dgm:prSet/>
      <dgm:spPr/>
      <dgm:t>
        <a:bodyPr/>
        <a:lstStyle/>
        <a:p>
          <a:endParaRPr lang="en-US"/>
        </a:p>
      </dgm:t>
    </dgm:pt>
    <dgm:pt modelId="{24EDE941-C184-4A26-9C5F-3DB785DD7A8B}" type="sibTrans" cxnId="{A5FF8202-2941-41E4-86F9-BE7792AF71D2}">
      <dgm:prSet/>
      <dgm:spPr/>
      <dgm:t>
        <a:bodyPr/>
        <a:lstStyle/>
        <a:p>
          <a:endParaRPr lang="en-US"/>
        </a:p>
      </dgm:t>
    </dgm:pt>
    <dgm:pt modelId="{9726DD40-35FE-4EF8-AA69-445C8E839C6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ka-GE" sz="1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დასუფთავება და გარემოს დაცვა 03 00</a:t>
          </a:r>
        </a:p>
        <a:p>
          <a:endParaRPr lang="ka-GE" sz="2100" dirty="0" smtClean="0">
            <a:solidFill>
              <a:schemeClr val="accent6">
                <a:lumMod val="60000"/>
                <a:lumOff val="40000"/>
              </a:schemeClr>
            </a:solidFill>
            <a:latin typeface="Sylfaen" panose="010A0502050306030303" pitchFamily="18" charset="0"/>
          </a:endParaRPr>
        </a:p>
      </dgm:t>
    </dgm:pt>
    <dgm:pt modelId="{8092FD93-013E-43C9-B78F-9103A0176901}" type="parTrans" cxnId="{09A5D1A1-4768-49EC-9054-C91E852B24EB}">
      <dgm:prSet/>
      <dgm:spPr/>
      <dgm:t>
        <a:bodyPr/>
        <a:lstStyle/>
        <a:p>
          <a:endParaRPr lang="en-US"/>
        </a:p>
      </dgm:t>
    </dgm:pt>
    <dgm:pt modelId="{9603B23F-BBA7-4BBF-906E-2E9CCE13C3D2}" type="sibTrans" cxnId="{09A5D1A1-4768-49EC-9054-C91E852B24EB}">
      <dgm:prSet/>
      <dgm:spPr/>
      <dgm:t>
        <a:bodyPr/>
        <a:lstStyle/>
        <a:p>
          <a:endParaRPr lang="en-US"/>
        </a:p>
      </dgm:t>
    </dgm:pt>
    <dgm:pt modelId="{DE103BBC-08B1-463A-A6A5-9D727F8D45A3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ka-GE" sz="1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განათლება </a:t>
          </a:r>
        </a:p>
        <a:p>
          <a:r>
            <a:rPr lang="ka-GE" sz="1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 04 00 </a:t>
          </a:r>
        </a:p>
        <a:p>
          <a:endParaRPr lang="ka-GE" sz="1600" dirty="0" smtClean="0">
            <a:latin typeface="Sylfaen" panose="010A0502050306030303" pitchFamily="18" charset="0"/>
          </a:endParaRPr>
        </a:p>
        <a:p>
          <a:r>
            <a:rPr lang="ka-GE" sz="1600" dirty="0" smtClean="0">
              <a:latin typeface="Sylfaen" panose="010A0502050306030303" pitchFamily="18" charset="0"/>
            </a:rPr>
            <a:t> </a:t>
          </a:r>
        </a:p>
      </dgm:t>
    </dgm:pt>
    <dgm:pt modelId="{F3F12B63-B29C-4130-87A9-B731119ECB7D}" type="parTrans" cxnId="{C8510C65-44E0-4217-8815-20C7CE2E2A2D}">
      <dgm:prSet/>
      <dgm:spPr/>
      <dgm:t>
        <a:bodyPr/>
        <a:lstStyle/>
        <a:p>
          <a:endParaRPr lang="en-US"/>
        </a:p>
      </dgm:t>
    </dgm:pt>
    <dgm:pt modelId="{38645C15-83F2-4005-8ED4-F82C539BB645}" type="sibTrans" cxnId="{C8510C65-44E0-4217-8815-20C7CE2E2A2D}">
      <dgm:prSet/>
      <dgm:spPr/>
      <dgm:t>
        <a:bodyPr/>
        <a:lstStyle/>
        <a:p>
          <a:endParaRPr lang="en-US"/>
        </a:p>
      </dgm:t>
    </dgm:pt>
    <dgm:pt modelId="{5E123464-C2BD-4E3C-B065-A21BDD35C339}">
      <dgm:prSet phldrT="[Text]" custT="1"/>
      <dgm:spPr>
        <a:solidFill>
          <a:srgbClr val="C579B7"/>
        </a:solidFill>
      </dgm:spPr>
      <dgm:t>
        <a:bodyPr/>
        <a:lstStyle/>
        <a:p>
          <a:endParaRPr lang="ka-GE" sz="1800" dirty="0" smtClean="0">
            <a:ln>
              <a:solidFill>
                <a:schemeClr val="tx1"/>
              </a:solidFill>
            </a:ln>
            <a:solidFill>
              <a:schemeClr val="tx1"/>
            </a:solidFill>
            <a:latin typeface="Sylfaen" panose="010A0502050306030303" pitchFamily="18" charset="0"/>
          </a:endParaRPr>
        </a:p>
        <a:p>
          <a:r>
            <a:rPr lang="en-US" sz="1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კ</a:t>
          </a:r>
          <a:r>
            <a:rPr lang="ka-GE" sz="1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ულტურა, ახალგაზრდობა, სპორტი</a:t>
          </a:r>
        </a:p>
        <a:p>
          <a:r>
            <a:rPr lang="ka-GE" sz="1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05 00</a:t>
          </a:r>
        </a:p>
        <a:p>
          <a:endParaRPr lang="ka-GE" sz="1600" dirty="0" smtClean="0">
            <a:latin typeface="Sylfaen" panose="010A0502050306030303" pitchFamily="18" charset="0"/>
          </a:endParaRPr>
        </a:p>
        <a:p>
          <a:endParaRPr lang="ka-GE" sz="1600" dirty="0" smtClean="0">
            <a:latin typeface="Sylfaen" panose="010A0502050306030303" pitchFamily="18" charset="0"/>
          </a:endParaRPr>
        </a:p>
      </dgm:t>
    </dgm:pt>
    <dgm:pt modelId="{BCAFB73B-5F2F-44FC-898E-974D4D33A020}" type="parTrans" cxnId="{F28A36F6-480C-4DEC-952E-D954694328FB}">
      <dgm:prSet/>
      <dgm:spPr/>
      <dgm:t>
        <a:bodyPr/>
        <a:lstStyle/>
        <a:p>
          <a:endParaRPr lang="en-US"/>
        </a:p>
      </dgm:t>
    </dgm:pt>
    <dgm:pt modelId="{0AFAA997-7355-44C3-AFF9-9D461410312E}" type="sibTrans" cxnId="{F28A36F6-480C-4DEC-952E-D954694328FB}">
      <dgm:prSet/>
      <dgm:spPr/>
      <dgm:t>
        <a:bodyPr/>
        <a:lstStyle/>
        <a:p>
          <a:endParaRPr lang="en-US"/>
        </a:p>
      </dgm:t>
    </dgm:pt>
    <dgm:pt modelId="{3B7AB4A8-3182-41DD-97F4-A7FBC4DCE8C7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ka-GE" sz="1800" dirty="0" smtClean="0">
            <a:ln>
              <a:solidFill>
                <a:schemeClr val="tx1"/>
              </a:solidFill>
            </a:ln>
            <a:solidFill>
              <a:schemeClr val="tx1"/>
            </a:solidFill>
            <a:latin typeface="Sylfaen" panose="010A0502050306030303" pitchFamily="18" charset="0"/>
          </a:endParaRPr>
        </a:p>
        <a:p>
          <a:r>
            <a:rPr lang="ka-GE" sz="1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ჯანმრთელობის დაცვა და </a:t>
          </a:r>
          <a:r>
            <a:rPr lang="en-US" sz="1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ს</a:t>
          </a:r>
          <a:r>
            <a:rPr lang="ka-GE" sz="1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ოციალური უზრუნველყოფა 06 00</a:t>
          </a:r>
        </a:p>
        <a:p>
          <a:endParaRPr lang="ka-GE" sz="1600" dirty="0" smtClean="0">
            <a:latin typeface="Sylfaen" panose="010A0502050306030303" pitchFamily="18" charset="0"/>
          </a:endParaRPr>
        </a:p>
      </dgm:t>
    </dgm:pt>
    <dgm:pt modelId="{2C9EB023-E2B8-49B4-8CBB-827EECAA94BA}" type="parTrans" cxnId="{7EC1549E-AAED-49F0-B1A8-8725703BF155}">
      <dgm:prSet/>
      <dgm:spPr/>
      <dgm:t>
        <a:bodyPr/>
        <a:lstStyle/>
        <a:p>
          <a:endParaRPr lang="en-US"/>
        </a:p>
      </dgm:t>
    </dgm:pt>
    <dgm:pt modelId="{0DF73340-1EDB-420B-A650-7BF111F92556}" type="sibTrans" cxnId="{7EC1549E-AAED-49F0-B1A8-8725703BF155}">
      <dgm:prSet/>
      <dgm:spPr/>
      <dgm:t>
        <a:bodyPr/>
        <a:lstStyle/>
        <a:p>
          <a:endParaRPr lang="en-US"/>
        </a:p>
      </dgm:t>
    </dgm:pt>
    <dgm:pt modelId="{553381F7-5813-458D-9280-84F057181128}" type="pres">
      <dgm:prSet presAssocID="{B0DD2A96-99BE-413F-9CBB-E1B5860BE3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CB4077-E5F1-4F1D-A284-3335AA1EB589}" type="pres">
      <dgm:prSet presAssocID="{B0DD2A96-99BE-413F-9CBB-E1B5860BE3F7}" presName="fgShape" presStyleLbl="fgShp" presStyleIdx="0" presStyleCnt="1"/>
      <dgm:spPr/>
    </dgm:pt>
    <dgm:pt modelId="{E16570DF-0DA0-41F4-8491-777AEA16E6AE}" type="pres">
      <dgm:prSet presAssocID="{B0DD2A96-99BE-413F-9CBB-E1B5860BE3F7}" presName="linComp" presStyleCnt="0"/>
      <dgm:spPr/>
    </dgm:pt>
    <dgm:pt modelId="{6B904A4F-16A7-4DF8-94DC-872FAB2CD175}" type="pres">
      <dgm:prSet presAssocID="{C6360E42-3FD0-4F8A-9C82-882201C956AD}" presName="compNode" presStyleCnt="0"/>
      <dgm:spPr/>
    </dgm:pt>
    <dgm:pt modelId="{21546813-C940-4006-9FB8-D70A0A35265E}" type="pres">
      <dgm:prSet presAssocID="{C6360E42-3FD0-4F8A-9C82-882201C956AD}" presName="bkgdShape" presStyleLbl="node1" presStyleIdx="0" presStyleCnt="5" custLinFactNeighborX="3493"/>
      <dgm:spPr/>
      <dgm:t>
        <a:bodyPr/>
        <a:lstStyle/>
        <a:p>
          <a:endParaRPr lang="en-US"/>
        </a:p>
      </dgm:t>
    </dgm:pt>
    <dgm:pt modelId="{CF98A020-F83E-49A4-96C9-CB82E13D4037}" type="pres">
      <dgm:prSet presAssocID="{C6360E42-3FD0-4F8A-9C82-882201C956AD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029B8-B46C-4034-93A7-B18D17ED0B8D}" type="pres">
      <dgm:prSet presAssocID="{C6360E42-3FD0-4F8A-9C82-882201C956AD}" presName="invisiNode" presStyleLbl="node1" presStyleIdx="0" presStyleCnt="5"/>
      <dgm:spPr/>
    </dgm:pt>
    <dgm:pt modelId="{54B52A3E-D6C3-4D03-8A39-F4E39C3004D9}" type="pres">
      <dgm:prSet presAssocID="{C6360E42-3FD0-4F8A-9C82-882201C956AD}" presName="imagNode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12D57C20-D216-42E3-95F6-346455396CEA}" type="pres">
      <dgm:prSet presAssocID="{24EDE941-C184-4A26-9C5F-3DB785DD7A8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DD46D3C-22F2-45DF-800F-25CCB15CEC3D}" type="pres">
      <dgm:prSet presAssocID="{9726DD40-35FE-4EF8-AA69-445C8E839C66}" presName="compNode" presStyleCnt="0"/>
      <dgm:spPr/>
    </dgm:pt>
    <dgm:pt modelId="{8ECE3588-8048-418D-A0DC-D9CC2C14988E}" type="pres">
      <dgm:prSet presAssocID="{9726DD40-35FE-4EF8-AA69-445C8E839C66}" presName="bkgdShape" presStyleLbl="node1" presStyleIdx="1" presStyleCnt="5"/>
      <dgm:spPr/>
      <dgm:t>
        <a:bodyPr/>
        <a:lstStyle/>
        <a:p>
          <a:endParaRPr lang="en-US"/>
        </a:p>
      </dgm:t>
    </dgm:pt>
    <dgm:pt modelId="{15A06459-E1EE-4A79-B5E1-D32D24C56B83}" type="pres">
      <dgm:prSet presAssocID="{9726DD40-35FE-4EF8-AA69-445C8E839C66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DA36F-7026-4653-8B3E-4C38B5619A96}" type="pres">
      <dgm:prSet presAssocID="{9726DD40-35FE-4EF8-AA69-445C8E839C66}" presName="invisiNode" presStyleLbl="node1" presStyleIdx="1" presStyleCnt="5"/>
      <dgm:spPr/>
    </dgm:pt>
    <dgm:pt modelId="{F98DF6F3-7D88-4041-BE99-9B911B95DADA}" type="pres">
      <dgm:prSet presAssocID="{9726DD40-35FE-4EF8-AA69-445C8E839C66}" presName="imagNode" presStyleLbl="fgImgPlace1" presStyleIdx="1" presStyleCnt="5" custLinFactNeighborX="-563" custLinFactNeighborY="-394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32000" r="-32000"/>
          </a:stretch>
        </a:blipFill>
      </dgm:spPr>
      <dgm:t>
        <a:bodyPr/>
        <a:lstStyle/>
        <a:p>
          <a:endParaRPr lang="en-US"/>
        </a:p>
      </dgm:t>
    </dgm:pt>
    <dgm:pt modelId="{3598AAE2-23AB-4717-9D8B-9826D6D8DFF7}" type="pres">
      <dgm:prSet presAssocID="{9603B23F-BBA7-4BBF-906E-2E9CCE13C3D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AE5D2BB-57A5-46DD-9C1F-AF600F140A93}" type="pres">
      <dgm:prSet presAssocID="{DE103BBC-08B1-463A-A6A5-9D727F8D45A3}" presName="compNode" presStyleCnt="0"/>
      <dgm:spPr/>
    </dgm:pt>
    <dgm:pt modelId="{4BC663CC-EA20-4F22-8D52-5343673AD0AE}" type="pres">
      <dgm:prSet presAssocID="{DE103BBC-08B1-463A-A6A5-9D727F8D45A3}" presName="bkgdShape" presStyleLbl="node1" presStyleIdx="2" presStyleCnt="5"/>
      <dgm:spPr/>
      <dgm:t>
        <a:bodyPr/>
        <a:lstStyle/>
        <a:p>
          <a:endParaRPr lang="en-US"/>
        </a:p>
      </dgm:t>
    </dgm:pt>
    <dgm:pt modelId="{F297F509-85CB-4A92-BCFD-DD89B92A216D}" type="pres">
      <dgm:prSet presAssocID="{DE103BBC-08B1-463A-A6A5-9D727F8D45A3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0273DD-9CD1-4938-B23C-07B3D9B24BE2}" type="pres">
      <dgm:prSet presAssocID="{DE103BBC-08B1-463A-A6A5-9D727F8D45A3}" presName="invisiNode" presStyleLbl="node1" presStyleIdx="2" presStyleCnt="5"/>
      <dgm:spPr/>
    </dgm:pt>
    <dgm:pt modelId="{2E8BA625-441E-4129-963F-B8773119E4BA}" type="pres">
      <dgm:prSet presAssocID="{DE103BBC-08B1-463A-A6A5-9D727F8D45A3}" presName="imagNode" presStyleLbl="fgImgPlace1" presStyleIdx="2" presStyleCnt="5" custLinFactNeighborX="169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28BD0E85-C61C-4F96-8E57-6DC63A4C2CA3}" type="pres">
      <dgm:prSet presAssocID="{38645C15-83F2-4005-8ED4-F82C539BB64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AA8406A-1A62-4A1B-A6F4-B6F5424D6592}" type="pres">
      <dgm:prSet presAssocID="{5E123464-C2BD-4E3C-B065-A21BDD35C339}" presName="compNode" presStyleCnt="0"/>
      <dgm:spPr/>
    </dgm:pt>
    <dgm:pt modelId="{8AC2B8E6-8934-466C-92E5-0CD501151C8A}" type="pres">
      <dgm:prSet presAssocID="{5E123464-C2BD-4E3C-B065-A21BDD35C339}" presName="bkgdShape" presStyleLbl="node1" presStyleIdx="3" presStyleCnt="5" custScaleX="112425"/>
      <dgm:spPr/>
      <dgm:t>
        <a:bodyPr/>
        <a:lstStyle/>
        <a:p>
          <a:endParaRPr lang="en-US"/>
        </a:p>
      </dgm:t>
    </dgm:pt>
    <dgm:pt modelId="{A645A3BC-819A-4781-8945-64F803CCED90}" type="pres">
      <dgm:prSet presAssocID="{5E123464-C2BD-4E3C-B065-A21BDD35C339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2F0E50-0BAD-4DFD-A446-E8F4E6FFC468}" type="pres">
      <dgm:prSet presAssocID="{5E123464-C2BD-4E3C-B065-A21BDD35C339}" presName="invisiNode" presStyleLbl="node1" presStyleIdx="3" presStyleCnt="5"/>
      <dgm:spPr/>
    </dgm:pt>
    <dgm:pt modelId="{F2969E57-39AA-47C2-BDBD-E08BCF5B1AA9}" type="pres">
      <dgm:prSet presAssocID="{5E123464-C2BD-4E3C-B065-A21BDD35C339}" presName="imagNode" presStyleLbl="fgImgPlace1" presStyleIdx="3" presStyleCnt="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6000" r="-26000"/>
          </a:stretch>
        </a:blipFill>
      </dgm:spPr>
      <dgm:t>
        <a:bodyPr/>
        <a:lstStyle/>
        <a:p>
          <a:endParaRPr lang="en-US"/>
        </a:p>
      </dgm:t>
    </dgm:pt>
    <dgm:pt modelId="{B69864E6-F1F6-4846-BD6C-B9F45F8FAE90}" type="pres">
      <dgm:prSet presAssocID="{0AFAA997-7355-44C3-AFF9-9D461410312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C19AB73-D63F-4438-8936-375A6785B782}" type="pres">
      <dgm:prSet presAssocID="{3B7AB4A8-3182-41DD-97F4-A7FBC4DCE8C7}" presName="compNode" presStyleCnt="0"/>
      <dgm:spPr/>
    </dgm:pt>
    <dgm:pt modelId="{37CAEE5F-64FF-445E-837D-A7777FA1000D}" type="pres">
      <dgm:prSet presAssocID="{3B7AB4A8-3182-41DD-97F4-A7FBC4DCE8C7}" presName="bkgdShape" presStyleLbl="node1" presStyleIdx="4" presStyleCnt="5"/>
      <dgm:spPr/>
      <dgm:t>
        <a:bodyPr/>
        <a:lstStyle/>
        <a:p>
          <a:endParaRPr lang="en-US"/>
        </a:p>
      </dgm:t>
    </dgm:pt>
    <dgm:pt modelId="{60617C1A-92A0-4EED-85BE-2AF26124BC52}" type="pres">
      <dgm:prSet presAssocID="{3B7AB4A8-3182-41DD-97F4-A7FBC4DCE8C7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3E9DAE-3883-4D42-B836-475C3E4C1A50}" type="pres">
      <dgm:prSet presAssocID="{3B7AB4A8-3182-41DD-97F4-A7FBC4DCE8C7}" presName="invisiNode" presStyleLbl="node1" presStyleIdx="4" presStyleCnt="5"/>
      <dgm:spPr/>
    </dgm:pt>
    <dgm:pt modelId="{07878C4A-55E5-4999-81B4-80448A0A3D46}" type="pres">
      <dgm:prSet presAssocID="{3B7AB4A8-3182-41DD-97F4-A7FBC4DCE8C7}" presName="imagNode" presStyleLbl="fgImgPlace1" presStyleIdx="4" presStyleCnt="5" custLinFactNeighborX="1044" custLinFactNeighborY="-981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80000" r="-80000"/>
          </a:stretch>
        </a:blipFill>
      </dgm:spPr>
      <dgm:t>
        <a:bodyPr/>
        <a:lstStyle/>
        <a:p>
          <a:endParaRPr lang="en-US"/>
        </a:p>
      </dgm:t>
    </dgm:pt>
  </dgm:ptLst>
  <dgm:cxnLst>
    <dgm:cxn modelId="{740DF53B-EA5C-4C05-804D-A03A916274E7}" type="presOf" srcId="{B0DD2A96-99BE-413F-9CBB-E1B5860BE3F7}" destId="{553381F7-5813-458D-9280-84F057181128}" srcOrd="0" destOrd="0" presId="urn:microsoft.com/office/officeart/2005/8/layout/hList7#1"/>
    <dgm:cxn modelId="{E697AF9D-0D12-416B-A55C-AA21FEC55DC2}" type="presOf" srcId="{9726DD40-35FE-4EF8-AA69-445C8E839C66}" destId="{15A06459-E1EE-4A79-B5E1-D32D24C56B83}" srcOrd="1" destOrd="0" presId="urn:microsoft.com/office/officeart/2005/8/layout/hList7#1"/>
    <dgm:cxn modelId="{367CEBA4-5921-46E8-8E94-272C5EA0F0FB}" type="presOf" srcId="{9603B23F-BBA7-4BBF-906E-2E9CCE13C3D2}" destId="{3598AAE2-23AB-4717-9D8B-9826D6D8DFF7}" srcOrd="0" destOrd="0" presId="urn:microsoft.com/office/officeart/2005/8/layout/hList7#1"/>
    <dgm:cxn modelId="{E2E7545D-C24C-492C-8A45-22C9124AC041}" type="presOf" srcId="{3B7AB4A8-3182-41DD-97F4-A7FBC4DCE8C7}" destId="{60617C1A-92A0-4EED-85BE-2AF26124BC52}" srcOrd="1" destOrd="0" presId="urn:microsoft.com/office/officeart/2005/8/layout/hList7#1"/>
    <dgm:cxn modelId="{54B46EE3-4C71-4916-B3D2-F17404ACAA0A}" type="presOf" srcId="{24EDE941-C184-4A26-9C5F-3DB785DD7A8B}" destId="{12D57C20-D216-42E3-95F6-346455396CEA}" srcOrd="0" destOrd="0" presId="urn:microsoft.com/office/officeart/2005/8/layout/hList7#1"/>
    <dgm:cxn modelId="{0DE34EF6-1D69-46B5-AE30-AE74CB17B1DA}" type="presOf" srcId="{5E123464-C2BD-4E3C-B065-A21BDD35C339}" destId="{8AC2B8E6-8934-466C-92E5-0CD501151C8A}" srcOrd="0" destOrd="0" presId="urn:microsoft.com/office/officeart/2005/8/layout/hList7#1"/>
    <dgm:cxn modelId="{F7AEC378-A4F1-4468-80C0-013A2EA4D768}" type="presOf" srcId="{9726DD40-35FE-4EF8-AA69-445C8E839C66}" destId="{8ECE3588-8048-418D-A0DC-D9CC2C14988E}" srcOrd="0" destOrd="0" presId="urn:microsoft.com/office/officeart/2005/8/layout/hList7#1"/>
    <dgm:cxn modelId="{BEEAE684-209E-456B-923B-6B6D000F6EB6}" type="presOf" srcId="{DE103BBC-08B1-463A-A6A5-9D727F8D45A3}" destId="{F297F509-85CB-4A92-BCFD-DD89B92A216D}" srcOrd="1" destOrd="0" presId="urn:microsoft.com/office/officeart/2005/8/layout/hList7#1"/>
    <dgm:cxn modelId="{7EC1549E-AAED-49F0-B1A8-8725703BF155}" srcId="{B0DD2A96-99BE-413F-9CBB-E1B5860BE3F7}" destId="{3B7AB4A8-3182-41DD-97F4-A7FBC4DCE8C7}" srcOrd="4" destOrd="0" parTransId="{2C9EB023-E2B8-49B4-8CBB-827EECAA94BA}" sibTransId="{0DF73340-1EDB-420B-A650-7BF111F92556}"/>
    <dgm:cxn modelId="{204B88E3-B9F6-4B89-937A-5EB1FA0B4C01}" type="presOf" srcId="{C6360E42-3FD0-4F8A-9C82-882201C956AD}" destId="{CF98A020-F83E-49A4-96C9-CB82E13D4037}" srcOrd="1" destOrd="0" presId="urn:microsoft.com/office/officeart/2005/8/layout/hList7#1"/>
    <dgm:cxn modelId="{21CABD4F-0DF0-455A-AC35-52FEA5EF5F90}" type="presOf" srcId="{5E123464-C2BD-4E3C-B065-A21BDD35C339}" destId="{A645A3BC-819A-4781-8945-64F803CCED90}" srcOrd="1" destOrd="0" presId="urn:microsoft.com/office/officeart/2005/8/layout/hList7#1"/>
    <dgm:cxn modelId="{926FA07F-92C8-453B-8468-7BE2070B1418}" type="presOf" srcId="{3B7AB4A8-3182-41DD-97F4-A7FBC4DCE8C7}" destId="{37CAEE5F-64FF-445E-837D-A7777FA1000D}" srcOrd="0" destOrd="0" presId="urn:microsoft.com/office/officeart/2005/8/layout/hList7#1"/>
    <dgm:cxn modelId="{09A5D1A1-4768-49EC-9054-C91E852B24EB}" srcId="{B0DD2A96-99BE-413F-9CBB-E1B5860BE3F7}" destId="{9726DD40-35FE-4EF8-AA69-445C8E839C66}" srcOrd="1" destOrd="0" parTransId="{8092FD93-013E-43C9-B78F-9103A0176901}" sibTransId="{9603B23F-BBA7-4BBF-906E-2E9CCE13C3D2}"/>
    <dgm:cxn modelId="{C8510C65-44E0-4217-8815-20C7CE2E2A2D}" srcId="{B0DD2A96-99BE-413F-9CBB-E1B5860BE3F7}" destId="{DE103BBC-08B1-463A-A6A5-9D727F8D45A3}" srcOrd="2" destOrd="0" parTransId="{F3F12B63-B29C-4130-87A9-B731119ECB7D}" sibTransId="{38645C15-83F2-4005-8ED4-F82C539BB645}"/>
    <dgm:cxn modelId="{F28A36F6-480C-4DEC-952E-D954694328FB}" srcId="{B0DD2A96-99BE-413F-9CBB-E1B5860BE3F7}" destId="{5E123464-C2BD-4E3C-B065-A21BDD35C339}" srcOrd="3" destOrd="0" parTransId="{BCAFB73B-5F2F-44FC-898E-974D4D33A020}" sibTransId="{0AFAA997-7355-44C3-AFF9-9D461410312E}"/>
    <dgm:cxn modelId="{DD7278F0-BA35-465A-8005-1198ECB8FC89}" type="presOf" srcId="{0AFAA997-7355-44C3-AFF9-9D461410312E}" destId="{B69864E6-F1F6-4846-BD6C-B9F45F8FAE90}" srcOrd="0" destOrd="0" presId="urn:microsoft.com/office/officeart/2005/8/layout/hList7#1"/>
    <dgm:cxn modelId="{1C915639-EB09-4CC9-A752-B4B4A9752041}" type="presOf" srcId="{C6360E42-3FD0-4F8A-9C82-882201C956AD}" destId="{21546813-C940-4006-9FB8-D70A0A35265E}" srcOrd="0" destOrd="0" presId="urn:microsoft.com/office/officeart/2005/8/layout/hList7#1"/>
    <dgm:cxn modelId="{A5FF8202-2941-41E4-86F9-BE7792AF71D2}" srcId="{B0DD2A96-99BE-413F-9CBB-E1B5860BE3F7}" destId="{C6360E42-3FD0-4F8A-9C82-882201C956AD}" srcOrd="0" destOrd="0" parTransId="{D60783B4-9872-4907-BEFF-5495B757315B}" sibTransId="{24EDE941-C184-4A26-9C5F-3DB785DD7A8B}"/>
    <dgm:cxn modelId="{38AF8118-6436-4DE9-81EF-64210322F370}" type="presOf" srcId="{38645C15-83F2-4005-8ED4-F82C539BB645}" destId="{28BD0E85-C61C-4F96-8E57-6DC63A4C2CA3}" srcOrd="0" destOrd="0" presId="urn:microsoft.com/office/officeart/2005/8/layout/hList7#1"/>
    <dgm:cxn modelId="{5B4B4366-FF65-473F-8FB5-FA5E3A6131DB}" type="presOf" srcId="{DE103BBC-08B1-463A-A6A5-9D727F8D45A3}" destId="{4BC663CC-EA20-4F22-8D52-5343673AD0AE}" srcOrd="0" destOrd="0" presId="urn:microsoft.com/office/officeart/2005/8/layout/hList7#1"/>
    <dgm:cxn modelId="{11CE1937-5C56-423E-888F-4E65AF63B83E}" type="presParOf" srcId="{553381F7-5813-458D-9280-84F057181128}" destId="{12CB4077-E5F1-4F1D-A284-3335AA1EB589}" srcOrd="0" destOrd="0" presId="urn:microsoft.com/office/officeart/2005/8/layout/hList7#1"/>
    <dgm:cxn modelId="{AF475BF4-1466-48DF-81AF-5B23E5DECE49}" type="presParOf" srcId="{553381F7-5813-458D-9280-84F057181128}" destId="{E16570DF-0DA0-41F4-8491-777AEA16E6AE}" srcOrd="1" destOrd="0" presId="urn:microsoft.com/office/officeart/2005/8/layout/hList7#1"/>
    <dgm:cxn modelId="{D5351498-6DBD-4DAE-9D53-75B2396AD17F}" type="presParOf" srcId="{E16570DF-0DA0-41F4-8491-777AEA16E6AE}" destId="{6B904A4F-16A7-4DF8-94DC-872FAB2CD175}" srcOrd="0" destOrd="0" presId="urn:microsoft.com/office/officeart/2005/8/layout/hList7#1"/>
    <dgm:cxn modelId="{E9FD972A-D5A5-4195-B176-11A86E94B4FA}" type="presParOf" srcId="{6B904A4F-16A7-4DF8-94DC-872FAB2CD175}" destId="{21546813-C940-4006-9FB8-D70A0A35265E}" srcOrd="0" destOrd="0" presId="urn:microsoft.com/office/officeart/2005/8/layout/hList7#1"/>
    <dgm:cxn modelId="{B2030941-2947-466F-810F-B9C83515293B}" type="presParOf" srcId="{6B904A4F-16A7-4DF8-94DC-872FAB2CD175}" destId="{CF98A020-F83E-49A4-96C9-CB82E13D4037}" srcOrd="1" destOrd="0" presId="urn:microsoft.com/office/officeart/2005/8/layout/hList7#1"/>
    <dgm:cxn modelId="{C341DB9C-ED67-4D60-AD66-BEEEB255DF98}" type="presParOf" srcId="{6B904A4F-16A7-4DF8-94DC-872FAB2CD175}" destId="{1AB029B8-B46C-4034-93A7-B18D17ED0B8D}" srcOrd="2" destOrd="0" presId="urn:microsoft.com/office/officeart/2005/8/layout/hList7#1"/>
    <dgm:cxn modelId="{F5F923F8-0E25-4D87-B085-0339426CFE27}" type="presParOf" srcId="{6B904A4F-16A7-4DF8-94DC-872FAB2CD175}" destId="{54B52A3E-D6C3-4D03-8A39-F4E39C3004D9}" srcOrd="3" destOrd="0" presId="urn:microsoft.com/office/officeart/2005/8/layout/hList7#1"/>
    <dgm:cxn modelId="{3030BA10-C683-47F4-B8B6-C55C90DFC2C8}" type="presParOf" srcId="{E16570DF-0DA0-41F4-8491-777AEA16E6AE}" destId="{12D57C20-D216-42E3-95F6-346455396CEA}" srcOrd="1" destOrd="0" presId="urn:microsoft.com/office/officeart/2005/8/layout/hList7#1"/>
    <dgm:cxn modelId="{C8A5B1D8-CF96-483A-AB27-1ACE4C3E9BAB}" type="presParOf" srcId="{E16570DF-0DA0-41F4-8491-777AEA16E6AE}" destId="{FDD46D3C-22F2-45DF-800F-25CCB15CEC3D}" srcOrd="2" destOrd="0" presId="urn:microsoft.com/office/officeart/2005/8/layout/hList7#1"/>
    <dgm:cxn modelId="{AE4859C6-F7EE-42C4-B1B6-A19848675907}" type="presParOf" srcId="{FDD46D3C-22F2-45DF-800F-25CCB15CEC3D}" destId="{8ECE3588-8048-418D-A0DC-D9CC2C14988E}" srcOrd="0" destOrd="0" presId="urn:microsoft.com/office/officeart/2005/8/layout/hList7#1"/>
    <dgm:cxn modelId="{04280076-502E-476E-BE3F-315DD063B221}" type="presParOf" srcId="{FDD46D3C-22F2-45DF-800F-25CCB15CEC3D}" destId="{15A06459-E1EE-4A79-B5E1-D32D24C56B83}" srcOrd="1" destOrd="0" presId="urn:microsoft.com/office/officeart/2005/8/layout/hList7#1"/>
    <dgm:cxn modelId="{67A90EDD-7697-4F2B-A482-C3763BDFB87F}" type="presParOf" srcId="{FDD46D3C-22F2-45DF-800F-25CCB15CEC3D}" destId="{04DDA36F-7026-4653-8B3E-4C38B5619A96}" srcOrd="2" destOrd="0" presId="urn:microsoft.com/office/officeart/2005/8/layout/hList7#1"/>
    <dgm:cxn modelId="{B422AD94-5819-4E24-ACA1-74ADB9E94940}" type="presParOf" srcId="{FDD46D3C-22F2-45DF-800F-25CCB15CEC3D}" destId="{F98DF6F3-7D88-4041-BE99-9B911B95DADA}" srcOrd="3" destOrd="0" presId="urn:microsoft.com/office/officeart/2005/8/layout/hList7#1"/>
    <dgm:cxn modelId="{F53ED4E5-226F-4008-9137-9AF878EAA175}" type="presParOf" srcId="{E16570DF-0DA0-41F4-8491-777AEA16E6AE}" destId="{3598AAE2-23AB-4717-9D8B-9826D6D8DFF7}" srcOrd="3" destOrd="0" presId="urn:microsoft.com/office/officeart/2005/8/layout/hList7#1"/>
    <dgm:cxn modelId="{E9BED300-2650-43A5-BF77-163767812EAB}" type="presParOf" srcId="{E16570DF-0DA0-41F4-8491-777AEA16E6AE}" destId="{DAE5D2BB-57A5-46DD-9C1F-AF600F140A93}" srcOrd="4" destOrd="0" presId="urn:microsoft.com/office/officeart/2005/8/layout/hList7#1"/>
    <dgm:cxn modelId="{0002DD7F-EC08-418C-BBDD-AFFC12D37DBD}" type="presParOf" srcId="{DAE5D2BB-57A5-46DD-9C1F-AF600F140A93}" destId="{4BC663CC-EA20-4F22-8D52-5343673AD0AE}" srcOrd="0" destOrd="0" presId="urn:microsoft.com/office/officeart/2005/8/layout/hList7#1"/>
    <dgm:cxn modelId="{71A0A2BB-5273-4EC0-BBE0-5E6C45D18912}" type="presParOf" srcId="{DAE5D2BB-57A5-46DD-9C1F-AF600F140A93}" destId="{F297F509-85CB-4A92-BCFD-DD89B92A216D}" srcOrd="1" destOrd="0" presId="urn:microsoft.com/office/officeart/2005/8/layout/hList7#1"/>
    <dgm:cxn modelId="{F4535017-5561-4091-BFD6-19BD70CEB25E}" type="presParOf" srcId="{DAE5D2BB-57A5-46DD-9C1F-AF600F140A93}" destId="{090273DD-9CD1-4938-B23C-07B3D9B24BE2}" srcOrd="2" destOrd="0" presId="urn:microsoft.com/office/officeart/2005/8/layout/hList7#1"/>
    <dgm:cxn modelId="{C8B593B5-66E7-40B0-A06E-CE1BB5A2F5A2}" type="presParOf" srcId="{DAE5D2BB-57A5-46DD-9C1F-AF600F140A93}" destId="{2E8BA625-441E-4129-963F-B8773119E4BA}" srcOrd="3" destOrd="0" presId="urn:microsoft.com/office/officeart/2005/8/layout/hList7#1"/>
    <dgm:cxn modelId="{D61818E5-BC1A-4CE7-980E-DCDB0AE80960}" type="presParOf" srcId="{E16570DF-0DA0-41F4-8491-777AEA16E6AE}" destId="{28BD0E85-C61C-4F96-8E57-6DC63A4C2CA3}" srcOrd="5" destOrd="0" presId="urn:microsoft.com/office/officeart/2005/8/layout/hList7#1"/>
    <dgm:cxn modelId="{E7B9AEC8-F0C9-4CD7-83B4-5310DEA56CC0}" type="presParOf" srcId="{E16570DF-0DA0-41F4-8491-777AEA16E6AE}" destId="{BAA8406A-1A62-4A1B-A6F4-B6F5424D6592}" srcOrd="6" destOrd="0" presId="urn:microsoft.com/office/officeart/2005/8/layout/hList7#1"/>
    <dgm:cxn modelId="{1A2AB0C1-7F92-4472-ADB9-343DF45AD451}" type="presParOf" srcId="{BAA8406A-1A62-4A1B-A6F4-B6F5424D6592}" destId="{8AC2B8E6-8934-466C-92E5-0CD501151C8A}" srcOrd="0" destOrd="0" presId="urn:microsoft.com/office/officeart/2005/8/layout/hList7#1"/>
    <dgm:cxn modelId="{09A8EC1D-A4A6-446D-B11B-1D8B5C55EF70}" type="presParOf" srcId="{BAA8406A-1A62-4A1B-A6F4-B6F5424D6592}" destId="{A645A3BC-819A-4781-8945-64F803CCED90}" srcOrd="1" destOrd="0" presId="urn:microsoft.com/office/officeart/2005/8/layout/hList7#1"/>
    <dgm:cxn modelId="{C8C6F0D7-B56E-48F2-AFD1-6D6CDA3E097F}" type="presParOf" srcId="{BAA8406A-1A62-4A1B-A6F4-B6F5424D6592}" destId="{D22F0E50-0BAD-4DFD-A446-E8F4E6FFC468}" srcOrd="2" destOrd="0" presId="urn:microsoft.com/office/officeart/2005/8/layout/hList7#1"/>
    <dgm:cxn modelId="{B1F1DDDF-6E34-4FCE-A79C-7CDFFE6ED572}" type="presParOf" srcId="{BAA8406A-1A62-4A1B-A6F4-B6F5424D6592}" destId="{F2969E57-39AA-47C2-BDBD-E08BCF5B1AA9}" srcOrd="3" destOrd="0" presId="urn:microsoft.com/office/officeart/2005/8/layout/hList7#1"/>
    <dgm:cxn modelId="{17008264-081C-4CC0-990F-5BDBFE27EF21}" type="presParOf" srcId="{E16570DF-0DA0-41F4-8491-777AEA16E6AE}" destId="{B69864E6-F1F6-4846-BD6C-B9F45F8FAE90}" srcOrd="7" destOrd="0" presId="urn:microsoft.com/office/officeart/2005/8/layout/hList7#1"/>
    <dgm:cxn modelId="{DB4ED794-5FF7-433B-B7CB-B28E3C54CA0A}" type="presParOf" srcId="{E16570DF-0DA0-41F4-8491-777AEA16E6AE}" destId="{AC19AB73-D63F-4438-8936-375A6785B782}" srcOrd="8" destOrd="0" presId="urn:microsoft.com/office/officeart/2005/8/layout/hList7#1"/>
    <dgm:cxn modelId="{9ACAB477-6262-4033-B342-7632E8883120}" type="presParOf" srcId="{AC19AB73-D63F-4438-8936-375A6785B782}" destId="{37CAEE5F-64FF-445E-837D-A7777FA1000D}" srcOrd="0" destOrd="0" presId="urn:microsoft.com/office/officeart/2005/8/layout/hList7#1"/>
    <dgm:cxn modelId="{11E4B505-FD42-4241-A9F4-58EB0944DE74}" type="presParOf" srcId="{AC19AB73-D63F-4438-8936-375A6785B782}" destId="{60617C1A-92A0-4EED-85BE-2AF26124BC52}" srcOrd="1" destOrd="0" presId="urn:microsoft.com/office/officeart/2005/8/layout/hList7#1"/>
    <dgm:cxn modelId="{16C0BAA8-8F79-4CE0-AF6A-C8258214DC97}" type="presParOf" srcId="{AC19AB73-D63F-4438-8936-375A6785B782}" destId="{813E9DAE-3883-4D42-B836-475C3E4C1A50}" srcOrd="2" destOrd="0" presId="urn:microsoft.com/office/officeart/2005/8/layout/hList7#1"/>
    <dgm:cxn modelId="{66A1E6BD-2874-440F-B50D-3A91FC5BE8D9}" type="presParOf" srcId="{AC19AB73-D63F-4438-8936-375A6785B782}" destId="{07878C4A-55E5-4999-81B4-80448A0A3D46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0BC457-1DF4-4AFB-B247-DF94D7D31BAF}" type="doc">
      <dgm:prSet loTypeId="urn:microsoft.com/office/officeart/2005/8/layout/vList6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55A388-C0E8-4BBD-BA34-6F2B0688ED15}">
      <dgm:prSet phldrT="[Text]"/>
      <dgm:spPr/>
      <dgm:t>
        <a:bodyPr/>
        <a:lstStyle/>
        <a:p>
          <a:r>
            <a:rPr lang="ka-GE" dirty="0" smtClean="0"/>
            <a:t>შემოსულობები</a:t>
          </a:r>
          <a:endParaRPr lang="en-US" dirty="0"/>
        </a:p>
      </dgm:t>
    </dgm:pt>
    <dgm:pt modelId="{1EABABF5-EE6D-4403-9014-5F292A6F0A6E}" type="parTrans" cxnId="{93917A1C-7152-41D6-8A5B-BA7FDD3C8CAB}">
      <dgm:prSet/>
      <dgm:spPr/>
      <dgm:t>
        <a:bodyPr/>
        <a:lstStyle/>
        <a:p>
          <a:endParaRPr lang="en-US"/>
        </a:p>
      </dgm:t>
    </dgm:pt>
    <dgm:pt modelId="{8AB642C7-A5E9-436D-9062-B41DB55F0018}" type="sibTrans" cxnId="{93917A1C-7152-41D6-8A5B-BA7FDD3C8CAB}">
      <dgm:prSet/>
      <dgm:spPr/>
      <dgm:t>
        <a:bodyPr/>
        <a:lstStyle/>
        <a:p>
          <a:endParaRPr lang="en-US"/>
        </a:p>
      </dgm:t>
    </dgm:pt>
    <dgm:pt modelId="{D818E55B-A670-499A-8C9B-30D535AD8840}">
      <dgm:prSet phldrT="[Text]"/>
      <dgm:spPr/>
      <dgm:t>
        <a:bodyPr/>
        <a:lstStyle/>
        <a:p>
          <a:r>
            <a:rPr lang="ka-GE" dirty="0" smtClean="0"/>
            <a:t>2021 წელში ფაქტიურად შემოსული შემოსულობები 2020 წლის ანალოგიურ პერიოდთან შედარებით გაზრდილია 32,5 %-ით</a:t>
          </a:r>
          <a:endParaRPr lang="en-US" dirty="0"/>
        </a:p>
      </dgm:t>
    </dgm:pt>
    <dgm:pt modelId="{DDA9D949-CFA0-4CC2-AF0C-63E58E8991AD}" type="parTrans" cxnId="{FFD40B77-333A-4060-94B0-696BBB19F679}">
      <dgm:prSet/>
      <dgm:spPr/>
      <dgm:t>
        <a:bodyPr/>
        <a:lstStyle/>
        <a:p>
          <a:endParaRPr lang="en-US"/>
        </a:p>
      </dgm:t>
    </dgm:pt>
    <dgm:pt modelId="{095452DA-6650-4BAF-801A-28EFA4F3E1A8}" type="sibTrans" cxnId="{FFD40B77-333A-4060-94B0-696BBB19F679}">
      <dgm:prSet/>
      <dgm:spPr/>
      <dgm:t>
        <a:bodyPr/>
        <a:lstStyle/>
        <a:p>
          <a:endParaRPr lang="en-US"/>
        </a:p>
      </dgm:t>
    </dgm:pt>
    <dgm:pt modelId="{402AAFBA-8D06-4742-AD3F-8B7B462D25C1}" type="pres">
      <dgm:prSet presAssocID="{810BC457-1DF4-4AFB-B247-DF94D7D31BA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3B3BFE6-905C-4BD8-9B3E-CFE84B7D3297}" type="pres">
      <dgm:prSet presAssocID="{7555A388-C0E8-4BBD-BA34-6F2B0688ED15}" presName="linNode" presStyleCnt="0"/>
      <dgm:spPr/>
    </dgm:pt>
    <dgm:pt modelId="{FFA61C58-75EC-4EB6-B67D-5BAD264F91B0}" type="pres">
      <dgm:prSet presAssocID="{7555A388-C0E8-4BBD-BA34-6F2B0688ED15}" presName="parentShp" presStyleLbl="node1" presStyleIdx="0" presStyleCnt="1" custLinFactNeighborX="1110" custLinFactNeighborY="-8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3C63C-3C69-47E4-9A95-A601729FEF7B}" type="pres">
      <dgm:prSet presAssocID="{7555A388-C0E8-4BBD-BA34-6F2B0688ED15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891E0A-F0AE-493D-907C-DB2CDA820CDA}" type="presOf" srcId="{810BC457-1DF4-4AFB-B247-DF94D7D31BAF}" destId="{402AAFBA-8D06-4742-AD3F-8B7B462D25C1}" srcOrd="0" destOrd="0" presId="urn:microsoft.com/office/officeart/2005/8/layout/vList6"/>
    <dgm:cxn modelId="{5497E4CE-6772-437C-8AA1-C259848E8BE3}" type="presOf" srcId="{D818E55B-A670-499A-8C9B-30D535AD8840}" destId="{C4E3C63C-3C69-47E4-9A95-A601729FEF7B}" srcOrd="0" destOrd="0" presId="urn:microsoft.com/office/officeart/2005/8/layout/vList6"/>
    <dgm:cxn modelId="{93917A1C-7152-41D6-8A5B-BA7FDD3C8CAB}" srcId="{810BC457-1DF4-4AFB-B247-DF94D7D31BAF}" destId="{7555A388-C0E8-4BBD-BA34-6F2B0688ED15}" srcOrd="0" destOrd="0" parTransId="{1EABABF5-EE6D-4403-9014-5F292A6F0A6E}" sibTransId="{8AB642C7-A5E9-436D-9062-B41DB55F0018}"/>
    <dgm:cxn modelId="{75D24150-47B0-4789-92D0-C6CE8085BEA9}" type="presOf" srcId="{7555A388-C0E8-4BBD-BA34-6F2B0688ED15}" destId="{FFA61C58-75EC-4EB6-B67D-5BAD264F91B0}" srcOrd="0" destOrd="0" presId="urn:microsoft.com/office/officeart/2005/8/layout/vList6"/>
    <dgm:cxn modelId="{FFD40B77-333A-4060-94B0-696BBB19F679}" srcId="{7555A388-C0E8-4BBD-BA34-6F2B0688ED15}" destId="{D818E55B-A670-499A-8C9B-30D535AD8840}" srcOrd="0" destOrd="0" parTransId="{DDA9D949-CFA0-4CC2-AF0C-63E58E8991AD}" sibTransId="{095452DA-6650-4BAF-801A-28EFA4F3E1A8}"/>
    <dgm:cxn modelId="{A5D346D9-600E-4394-894D-BA2CE9E8881E}" type="presParOf" srcId="{402AAFBA-8D06-4742-AD3F-8B7B462D25C1}" destId="{A3B3BFE6-905C-4BD8-9B3E-CFE84B7D3297}" srcOrd="0" destOrd="0" presId="urn:microsoft.com/office/officeart/2005/8/layout/vList6"/>
    <dgm:cxn modelId="{22D3A028-1FAE-478B-BB18-EC0CF6F214E2}" type="presParOf" srcId="{A3B3BFE6-905C-4BD8-9B3E-CFE84B7D3297}" destId="{FFA61C58-75EC-4EB6-B67D-5BAD264F91B0}" srcOrd="0" destOrd="0" presId="urn:microsoft.com/office/officeart/2005/8/layout/vList6"/>
    <dgm:cxn modelId="{5DFF0915-41CC-490C-81C4-738CCC6C4B40}" type="presParOf" srcId="{A3B3BFE6-905C-4BD8-9B3E-CFE84B7D3297}" destId="{C4E3C63C-3C69-47E4-9A95-A601729FEF7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546813-C940-4006-9FB8-D70A0A35265E}">
      <dsp:nvSpPr>
        <dsp:cNvPr id="0" name=""/>
        <dsp:cNvSpPr/>
      </dsp:nvSpPr>
      <dsp:spPr>
        <a:xfrm>
          <a:off x="56841" y="0"/>
          <a:ext cx="1620144" cy="380761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ინფრასტრუქტურის განვითარება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02 00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800" kern="1200" dirty="0" smtClean="0">
            <a:ln>
              <a:solidFill>
                <a:schemeClr val="tx1"/>
              </a:solidFill>
            </a:ln>
            <a:solidFill>
              <a:schemeClr val="tx1"/>
            </a:solidFill>
            <a:latin typeface="Sylfaen" panose="010A0502050306030303" pitchFamily="18" charset="0"/>
          </a:endParaRPr>
        </a:p>
      </dsp:txBody>
      <dsp:txXfrm>
        <a:off x="56841" y="1523047"/>
        <a:ext cx="1620144" cy="1523047"/>
      </dsp:txXfrm>
    </dsp:sp>
    <dsp:sp modelId="{54B52A3E-D6C3-4D03-8A39-F4E39C3004D9}">
      <dsp:nvSpPr>
        <dsp:cNvPr id="0" name=""/>
        <dsp:cNvSpPr/>
      </dsp:nvSpPr>
      <dsp:spPr>
        <a:xfrm>
          <a:off x="176353" y="228457"/>
          <a:ext cx="1267936" cy="126793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ECE3588-8048-418D-A0DC-D9CC2C14988E}">
      <dsp:nvSpPr>
        <dsp:cNvPr id="0" name=""/>
        <dsp:cNvSpPr/>
      </dsp:nvSpPr>
      <dsp:spPr>
        <a:xfrm>
          <a:off x="1668998" y="0"/>
          <a:ext cx="1620144" cy="3807618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დასუფთავება და გარემოს დაცვა 03 00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2100" kern="1200" dirty="0" smtClean="0">
            <a:solidFill>
              <a:schemeClr val="accent6">
                <a:lumMod val="60000"/>
                <a:lumOff val="40000"/>
              </a:schemeClr>
            </a:solidFill>
            <a:latin typeface="Sylfaen" panose="010A0502050306030303" pitchFamily="18" charset="0"/>
          </a:endParaRPr>
        </a:p>
      </dsp:txBody>
      <dsp:txXfrm>
        <a:off x="1668998" y="1523047"/>
        <a:ext cx="1620144" cy="1523047"/>
      </dsp:txXfrm>
    </dsp:sp>
    <dsp:sp modelId="{F98DF6F3-7D88-4041-BE99-9B911B95DADA}">
      <dsp:nvSpPr>
        <dsp:cNvPr id="0" name=""/>
        <dsp:cNvSpPr/>
      </dsp:nvSpPr>
      <dsp:spPr>
        <a:xfrm>
          <a:off x="1837964" y="178449"/>
          <a:ext cx="1267936" cy="126793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BC663CC-EA20-4F22-8D52-5343673AD0AE}">
      <dsp:nvSpPr>
        <dsp:cNvPr id="0" name=""/>
        <dsp:cNvSpPr/>
      </dsp:nvSpPr>
      <dsp:spPr>
        <a:xfrm>
          <a:off x="3337748" y="0"/>
          <a:ext cx="1620144" cy="3807618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განათლება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 04 00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600" kern="1200" dirty="0" smtClean="0">
            <a:latin typeface="Sylfaen" panose="010A0502050306030303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>
              <a:latin typeface="Sylfaen" panose="010A0502050306030303" pitchFamily="18" charset="0"/>
            </a:rPr>
            <a:t> </a:t>
          </a:r>
        </a:p>
      </dsp:txBody>
      <dsp:txXfrm>
        <a:off x="3337748" y="1523047"/>
        <a:ext cx="1620144" cy="1523047"/>
      </dsp:txXfrm>
    </dsp:sp>
    <dsp:sp modelId="{2E8BA625-441E-4129-963F-B8773119E4BA}">
      <dsp:nvSpPr>
        <dsp:cNvPr id="0" name=""/>
        <dsp:cNvSpPr/>
      </dsp:nvSpPr>
      <dsp:spPr>
        <a:xfrm>
          <a:off x="3535280" y="228457"/>
          <a:ext cx="1267936" cy="126793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AC2B8E6-8934-466C-92E5-0CD501151C8A}">
      <dsp:nvSpPr>
        <dsp:cNvPr id="0" name=""/>
        <dsp:cNvSpPr/>
      </dsp:nvSpPr>
      <dsp:spPr>
        <a:xfrm>
          <a:off x="5006497" y="0"/>
          <a:ext cx="1821447" cy="3807618"/>
        </a:xfrm>
        <a:prstGeom prst="roundRect">
          <a:avLst>
            <a:gd name="adj" fmla="val 10000"/>
          </a:avLst>
        </a:prstGeom>
        <a:solidFill>
          <a:srgbClr val="C579B7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800" kern="1200" dirty="0" smtClean="0">
            <a:ln>
              <a:solidFill>
                <a:schemeClr val="tx1"/>
              </a:solidFill>
            </a:ln>
            <a:solidFill>
              <a:schemeClr val="tx1"/>
            </a:solidFill>
            <a:latin typeface="Sylfaen" panose="010A0502050306030303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კ</a:t>
          </a:r>
          <a:r>
            <a:rPr lang="ka-GE" sz="1600" kern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ულტურა, ახალგაზრდობა, სპორტი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05 00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600" kern="1200" dirty="0" smtClean="0">
            <a:latin typeface="Sylfaen" panose="010A0502050306030303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600" kern="1200" dirty="0" smtClean="0">
            <a:latin typeface="Sylfaen" panose="010A0502050306030303" pitchFamily="18" charset="0"/>
          </a:endParaRPr>
        </a:p>
      </dsp:txBody>
      <dsp:txXfrm>
        <a:off x="5006497" y="1523047"/>
        <a:ext cx="1821447" cy="1523047"/>
      </dsp:txXfrm>
    </dsp:sp>
    <dsp:sp modelId="{F2969E57-39AA-47C2-BDBD-E08BCF5B1AA9}">
      <dsp:nvSpPr>
        <dsp:cNvPr id="0" name=""/>
        <dsp:cNvSpPr/>
      </dsp:nvSpPr>
      <dsp:spPr>
        <a:xfrm>
          <a:off x="5283252" y="228457"/>
          <a:ext cx="1267936" cy="1267936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7CAEE5F-64FF-445E-837D-A7777FA1000D}">
      <dsp:nvSpPr>
        <dsp:cNvPr id="0" name=""/>
        <dsp:cNvSpPr/>
      </dsp:nvSpPr>
      <dsp:spPr>
        <a:xfrm>
          <a:off x="6876549" y="0"/>
          <a:ext cx="1620144" cy="3807618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800" kern="1200" dirty="0" smtClean="0">
            <a:ln>
              <a:solidFill>
                <a:schemeClr val="tx1"/>
              </a:solidFill>
            </a:ln>
            <a:solidFill>
              <a:schemeClr val="tx1"/>
            </a:solidFill>
            <a:latin typeface="Sylfaen" panose="010A0502050306030303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ჯანმრთელობის დაცვა და </a:t>
          </a:r>
          <a:r>
            <a:rPr lang="en-US" sz="1600" kern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ს</a:t>
          </a:r>
          <a:r>
            <a:rPr lang="ka-GE" sz="1600" kern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ylfaen" panose="010A0502050306030303" pitchFamily="18" charset="0"/>
            </a:rPr>
            <a:t>ოციალური უზრუნველყოფა 06 00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600" kern="1200" dirty="0" smtClean="0">
            <a:latin typeface="Sylfaen" panose="010A0502050306030303" pitchFamily="18" charset="0"/>
          </a:endParaRPr>
        </a:p>
      </dsp:txBody>
      <dsp:txXfrm>
        <a:off x="6876549" y="1523047"/>
        <a:ext cx="1620144" cy="1523047"/>
      </dsp:txXfrm>
    </dsp:sp>
    <dsp:sp modelId="{07878C4A-55E5-4999-81B4-80448A0A3D46}">
      <dsp:nvSpPr>
        <dsp:cNvPr id="0" name=""/>
        <dsp:cNvSpPr/>
      </dsp:nvSpPr>
      <dsp:spPr>
        <a:xfrm>
          <a:off x="7065890" y="216018"/>
          <a:ext cx="1267936" cy="1267936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0" r="-80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2CB4077-E5F1-4F1D-A284-3335AA1EB589}">
      <dsp:nvSpPr>
        <dsp:cNvPr id="0" name=""/>
        <dsp:cNvSpPr/>
      </dsp:nvSpPr>
      <dsp:spPr>
        <a:xfrm>
          <a:off x="339877" y="3046094"/>
          <a:ext cx="7817188" cy="571142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3C63C-3C69-47E4-9A95-A601729FEF7B}">
      <dsp:nvSpPr>
        <dsp:cNvPr id="0" name=""/>
        <dsp:cNvSpPr/>
      </dsp:nvSpPr>
      <dsp:spPr>
        <a:xfrm>
          <a:off x="3299791" y="0"/>
          <a:ext cx="4949686" cy="24324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400" kern="1200" dirty="0" smtClean="0"/>
            <a:t>2022 წელს შემოსულობები 2021 წლის ანალოგიურ პერიოდთან შედარებით გაზრდილია 30,89 %-ით</a:t>
          </a:r>
          <a:endParaRPr lang="en-US" sz="2400" kern="1200" dirty="0"/>
        </a:p>
      </dsp:txBody>
      <dsp:txXfrm>
        <a:off x="3299791" y="304062"/>
        <a:ext cx="4037499" cy="1824375"/>
      </dsp:txXfrm>
    </dsp:sp>
    <dsp:sp modelId="{FFA61C58-75EC-4EB6-B67D-5BAD264F91B0}">
      <dsp:nvSpPr>
        <dsp:cNvPr id="0" name=""/>
        <dsp:cNvSpPr/>
      </dsp:nvSpPr>
      <dsp:spPr>
        <a:xfrm>
          <a:off x="54941" y="0"/>
          <a:ext cx="3299791" cy="24324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3100" kern="1200" dirty="0" smtClean="0"/>
            <a:t>შემოსულობები</a:t>
          </a:r>
          <a:endParaRPr lang="en-US" sz="3100" kern="1200" dirty="0"/>
        </a:p>
      </dsp:txBody>
      <dsp:txXfrm>
        <a:off x="173686" y="118745"/>
        <a:ext cx="3062301" cy="2195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0.3555</cdr:x>
      <cdr:y>0.77577</cdr:y>
    </cdr:from>
    <cdr:to>
      <cdr:x>0.78523</cdr:x>
      <cdr:y>0.94697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953906" y="1855678"/>
          <a:ext cx="2361905" cy="409524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0.14865</cdr:x>
      <cdr:y>0.83137</cdr:y>
    </cdr:from>
    <cdr:to>
      <cdr:x>0.82432</cdr:x>
      <cdr:y>0.91925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85818" y="3874182"/>
          <a:ext cx="3571900" cy="40952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7A4B7-709E-42A7-BF67-31DE129C2C14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A747D-4136-4749-9DCF-281D3D0BC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A747D-4136-4749-9DCF-281D3D0BCEA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A747D-4136-4749-9DCF-281D3D0BCEA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A747D-4136-4749-9DCF-281D3D0BCEA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A747D-4136-4749-9DCF-281D3D0BCEAB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739428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112335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9727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798897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74793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444904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15897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153637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017511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784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0033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9485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596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324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8176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563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40623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459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77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8425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35021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41668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7093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98077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81591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56811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0733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50798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549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3163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6283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0198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77732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84175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71407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68937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99445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43542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83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96393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41267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28054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08659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6344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806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1304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45579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31201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13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0265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89646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5314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4480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98431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558969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7201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772669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9299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86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59733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872620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59461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2819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20502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850842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655908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691151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13975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7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392433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60115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5464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461037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229233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5499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595590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46718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289726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835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094013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822538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91903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596320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62931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74299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94701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608435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618209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057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635563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367186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521295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309399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015689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470356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173067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58080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073935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912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306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32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448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03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78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277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990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440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8F36-4F40-4203-800F-07F1D6509E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96427-5003-47AB-83BF-E690A2EA1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05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5.xml"/><Relationship Id="rId6" Type="http://schemas.openxmlformats.org/officeDocument/2006/relationships/chart" Target="../charts/char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935" y="1362318"/>
            <a:ext cx="6858000" cy="2066682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ka-GE" sz="3600" b="1" dirty="0" smtClean="0">
                <a:solidFill>
                  <a:schemeClr val="tx1"/>
                </a:solidFill>
              </a:rPr>
              <a:t>ქობულეთის </a:t>
            </a:r>
            <a:r>
              <a:rPr lang="ka-GE" sz="3600" b="1" dirty="0">
                <a:solidFill>
                  <a:schemeClr val="tx1"/>
                </a:solidFill>
              </a:rPr>
              <a:t>მუნიციპალიტეტის </a:t>
            </a:r>
            <a:br>
              <a:rPr lang="ka-GE" sz="3600" b="1" dirty="0">
                <a:solidFill>
                  <a:schemeClr val="tx1"/>
                </a:solidFill>
              </a:rPr>
            </a:br>
            <a:r>
              <a:rPr lang="ka-GE" sz="3600" b="1" dirty="0" smtClean="0">
                <a:solidFill>
                  <a:schemeClr val="tx1"/>
                </a:solidFill>
              </a:rPr>
              <a:t>202</a:t>
            </a:r>
            <a:r>
              <a:rPr lang="en-US" sz="3600" b="1" dirty="0" smtClean="0">
                <a:solidFill>
                  <a:schemeClr val="tx1"/>
                </a:solidFill>
              </a:rPr>
              <a:t>1</a:t>
            </a:r>
            <a:r>
              <a:rPr lang="ka-GE" sz="3600" b="1" dirty="0" smtClean="0">
                <a:solidFill>
                  <a:schemeClr val="tx1"/>
                </a:solidFill>
              </a:rPr>
              <a:t> წლის ბიუჯეტის </a:t>
            </a:r>
            <a:r>
              <a:rPr lang="ka-GE" sz="3600" b="1" dirty="0">
                <a:solidFill>
                  <a:schemeClr val="tx1"/>
                </a:solidFill>
              </a:rPr>
              <a:t/>
            </a:r>
            <a:br>
              <a:rPr lang="ka-GE" sz="3600" b="1" dirty="0">
                <a:solidFill>
                  <a:schemeClr val="tx1"/>
                </a:solidFill>
              </a:rPr>
            </a:br>
            <a:r>
              <a:rPr lang="ka-GE" sz="3600" b="1" dirty="0" smtClean="0">
                <a:solidFill>
                  <a:schemeClr val="tx1"/>
                </a:solidFill>
              </a:rPr>
              <a:t>შესრულება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2857963" y="5028200"/>
            <a:ext cx="3285197" cy="814388"/>
          </a:xfrm>
        </p:spPr>
        <p:txBody>
          <a:bodyPr>
            <a:normAutofit fontScale="85000" lnSpcReduction="20000"/>
          </a:bodyPr>
          <a:lstStyle/>
          <a:p>
            <a:r>
              <a:rPr lang="ka-GE" dirty="0" smtClean="0">
                <a:latin typeface="Sylfaen" panose="010A0502050306030303" pitchFamily="18" charset="0"/>
              </a:rPr>
              <a:t>ქ. ქობულეთი </a:t>
            </a:r>
          </a:p>
          <a:p>
            <a:r>
              <a:rPr lang="en-US" dirty="0" smtClean="0">
                <a:latin typeface="Sylfaen" panose="010A0502050306030303" pitchFamily="18" charset="0"/>
              </a:rPr>
              <a:t>თ</a:t>
            </a:r>
            <a:r>
              <a:rPr lang="ka-GE" dirty="0" smtClean="0">
                <a:latin typeface="Sylfaen" panose="010A0502050306030303" pitchFamily="18" charset="0"/>
              </a:rPr>
              <a:t>ებერვალი</a:t>
            </a:r>
          </a:p>
          <a:p>
            <a:r>
              <a:rPr lang="ka-GE" dirty="0" smtClean="0">
                <a:latin typeface="Sylfaen" panose="010A0502050306030303" pitchFamily="18" charset="0"/>
              </a:rPr>
              <a:t>2022 წ.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635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63688" y="476672"/>
            <a:ext cx="5184576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400" dirty="0" smtClean="0">
                <a:solidFill>
                  <a:schemeClr val="tx1"/>
                </a:solidFill>
                <a:latin typeface="Avaza Mtavruli" pitchFamily="34" charset="0"/>
              </a:rPr>
              <a:t>სხვა შემოსავლები </a:t>
            </a:r>
            <a:br>
              <a:rPr lang="ka-GE" sz="2400" dirty="0" smtClean="0">
                <a:solidFill>
                  <a:schemeClr val="tx1"/>
                </a:solidFill>
                <a:latin typeface="Avaza Mtavruli" pitchFamily="34" charset="0"/>
              </a:rPr>
            </a:br>
            <a:r>
              <a:rPr lang="ka-GE" sz="2000" dirty="0" smtClean="0">
                <a:solidFill>
                  <a:schemeClr val="tx1"/>
                </a:solidFill>
                <a:latin typeface="Avaza Mtavruli" pitchFamily="34" charset="0"/>
              </a:rPr>
              <a:t>(პერიოდის გეგმასთან მიმართებაში)</a:t>
            </a:r>
            <a:endParaRPr lang="en-US" sz="2000" dirty="0">
              <a:solidFill>
                <a:schemeClr val="tx1"/>
              </a:solidFill>
              <a:latin typeface="Avaza Mtavruli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xmlns="" val="2382541156"/>
              </p:ext>
            </p:extLst>
          </p:nvPr>
        </p:nvGraphicFramePr>
        <p:xfrm>
          <a:off x="3500430" y="1340768"/>
          <a:ext cx="5286412" cy="46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357297"/>
          <a:ext cx="2857519" cy="4873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3949"/>
                <a:gridCol w="581190"/>
                <a:gridCol w="581190"/>
                <a:gridCol w="581190"/>
              </a:tblGrid>
              <a:tr h="448586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ylfaen" panose="010A0502050306030303" pitchFamily="18" charset="0"/>
                        </a:rPr>
                        <a:t>დასახელება</a:t>
                      </a:r>
                      <a:endParaRPr lang="ka-GE" sz="7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0980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000" b="1" u="none" strike="noStrike" dirty="0" smtClean="0">
                          <a:effectLst/>
                        </a:rPr>
                        <a:t>გეგმა </a:t>
                      </a:r>
                      <a:endParaRPr lang="en-US" sz="700" b="1" i="0" u="none" strike="noStrike" dirty="0">
                        <a:solidFill>
                          <a:srgbClr val="0000FF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ფაქტი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გადახრა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289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1" u="none" strike="noStrike" dirty="0">
                          <a:effectLst/>
                        </a:rPr>
                        <a:t>სხვა შემოსავლები</a:t>
                      </a:r>
                      <a:endParaRPr lang="ka-GE" sz="1000" b="1" i="0" u="none" strike="noStrike" dirty="0">
                        <a:solidFill>
                          <a:srgbClr val="0000FF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0980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3</a:t>
                      </a:r>
                      <a:r>
                        <a:rPr lang="ka-GE" sz="1000" b="1" u="none" strike="noStrike" dirty="0" smtClean="0">
                          <a:effectLst/>
                        </a:rPr>
                        <a:t>473</a:t>
                      </a:r>
                      <a:r>
                        <a:rPr lang="en-US" sz="1000" b="1" u="none" strike="noStrike" dirty="0" smtClean="0">
                          <a:effectLst/>
                        </a:rPr>
                        <a:t>.</a:t>
                      </a:r>
                      <a:r>
                        <a:rPr lang="ka-GE" sz="1000" b="1" u="none" strike="noStrike" dirty="0" smtClean="0">
                          <a:effectLst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3592,3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+118,4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772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1" u="none" strike="noStrike" dirty="0">
                          <a:effectLst/>
                        </a:rPr>
                        <a:t>პროცენტები</a:t>
                      </a:r>
                      <a:endParaRPr lang="ka-GE" sz="10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122939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</a:rPr>
                        <a:t>2</a:t>
                      </a:r>
                      <a:r>
                        <a:rPr lang="ka-GE" sz="900" b="1" u="none" strike="noStrike" dirty="0" smtClean="0">
                          <a:effectLst/>
                        </a:rPr>
                        <a:t>32</a:t>
                      </a:r>
                      <a:r>
                        <a:rPr lang="en-US" sz="900" b="1" u="none" strike="noStrike" dirty="0" smtClean="0">
                          <a:effectLst/>
                        </a:rPr>
                        <a:t>.</a:t>
                      </a:r>
                      <a:r>
                        <a:rPr lang="ka-GE" sz="900" b="1" u="none" strike="noStrike" dirty="0" smtClean="0">
                          <a:effectLst/>
                        </a:rPr>
                        <a:t>36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</a:rPr>
                        <a:t>272,34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</a:rPr>
                        <a:t>+39,9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742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1" u="none" strike="noStrike" dirty="0">
                          <a:effectLst/>
                        </a:rPr>
                        <a:t>მოსაკრებელი ბუნებრივი რესურსებით სარგებლობისათვის                     </a:t>
                      </a:r>
                      <a:endParaRPr lang="ka-GE" sz="9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163918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</a:rPr>
                        <a:t>320,0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</a:rPr>
                        <a:t>187,92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</a:rPr>
                        <a:t>-132,0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1" u="none" strike="noStrike" dirty="0">
                          <a:effectLst/>
                        </a:rPr>
                        <a:t>შემოსავალი მიწის იჯარიდან და მართვაში (უზურფრუქტი, ქირავნობა და სხვა) გადაცემიდან</a:t>
                      </a:r>
                      <a:endParaRPr lang="ka-GE" sz="8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163918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u="none" strike="noStrike" dirty="0" smtClean="0">
                          <a:effectLst/>
                        </a:rPr>
                        <a:t>262</a:t>
                      </a:r>
                      <a:r>
                        <a:rPr lang="en-US" sz="800" b="1" u="none" strike="noStrike" dirty="0" smtClean="0">
                          <a:effectLst/>
                        </a:rPr>
                        <a:t>.</a:t>
                      </a:r>
                      <a:r>
                        <a:rPr lang="ka-GE" sz="800" b="1" u="none" strike="noStrike" dirty="0" smtClean="0">
                          <a:effectLst/>
                        </a:rPr>
                        <a:t>6</a:t>
                      </a:r>
                      <a:r>
                        <a:rPr lang="en-US" sz="800" b="1" u="none" strike="noStrike" dirty="0" smtClean="0">
                          <a:effectLst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</a:rPr>
                        <a:t>257,75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</a:rPr>
                        <a:t>-4,85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1" u="none" strike="noStrike" dirty="0">
                          <a:effectLst/>
                        </a:rPr>
                        <a:t>ადმინისტრაციული მოსაკრებლები და გადასახდელები</a:t>
                      </a:r>
                      <a:endParaRPr lang="ka-GE" sz="8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122939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370.00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</a:rPr>
                        <a:t>370,00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1" u="none" strike="noStrike" dirty="0">
                          <a:effectLst/>
                        </a:rPr>
                        <a:t>არასაბაზრო წესით გაყიდული საქონელი და მომსახურება</a:t>
                      </a:r>
                      <a:endParaRPr lang="ka-GE" sz="9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122939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85.10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</a:rPr>
                        <a:t>43,39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</a:rPr>
                        <a:t>-41,7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1" u="none" strike="noStrike" dirty="0">
                          <a:effectLst/>
                        </a:rPr>
                        <a:t>ჯარიმები, სანქციები და საურავები </a:t>
                      </a:r>
                      <a:endParaRPr lang="ka-GE" sz="800" b="1" i="0" u="none" strike="noStrike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81959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1,9</a:t>
                      </a:r>
                      <a:r>
                        <a:rPr lang="ka-GE" sz="800" b="1" u="none" strike="noStrike" dirty="0" smtClean="0">
                          <a:effectLst/>
                        </a:rPr>
                        <a:t>44</a:t>
                      </a:r>
                      <a:r>
                        <a:rPr lang="en-US" sz="800" b="1" u="none" strike="noStrike" dirty="0" smtClean="0">
                          <a:effectLst/>
                        </a:rPr>
                        <a:t>.00</a:t>
                      </a:r>
                      <a:endParaRPr 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2011,84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+67,8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1" u="none" strike="noStrike" dirty="0">
                          <a:effectLst/>
                        </a:rPr>
                        <a:t>შერეული და სხვა არაკლასიფიცირებული შემოსავლები</a:t>
                      </a:r>
                      <a:endParaRPr lang="ka-GE" sz="800" b="1" i="0" u="none" strike="noStrike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81959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u="none" strike="noStrike" dirty="0" smtClean="0">
                          <a:effectLst/>
                        </a:rPr>
                        <a:t>259</a:t>
                      </a:r>
                      <a:r>
                        <a:rPr lang="en-US" sz="800" b="1" u="none" strike="noStrike" dirty="0" smtClean="0">
                          <a:effectLst/>
                        </a:rPr>
                        <a:t>.</a:t>
                      </a:r>
                      <a:r>
                        <a:rPr lang="ka-GE" sz="800" b="1" u="none" strike="noStrike" dirty="0" smtClean="0">
                          <a:effectLst/>
                        </a:rPr>
                        <a:t>8</a:t>
                      </a:r>
                      <a:r>
                        <a:rPr lang="en-US" sz="800" b="1" u="none" strike="noStrike" dirty="0" smtClean="0">
                          <a:effectLst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449,0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+189,2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4553" marR="4553" marT="45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8" y="1214422"/>
          <a:ext cx="2928958" cy="27860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53163"/>
                <a:gridCol w="699069"/>
                <a:gridCol w="675914"/>
                <a:gridCol w="600812"/>
              </a:tblGrid>
              <a:tr h="585699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chemeClr val="tx1"/>
                          </a:solidFill>
                        </a:rPr>
                        <a:t>დასახელება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chemeClr val="tx1"/>
                          </a:solidFill>
                        </a:rPr>
                        <a:t>წლიური გეგმა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chemeClr val="tx1"/>
                          </a:solidFill>
                        </a:rPr>
                        <a:t>ფაქტი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chemeClr val="tx1"/>
                          </a:solidFill>
                        </a:rPr>
                        <a:t>სხვაობა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0185">
                <a:tc>
                  <a:txBody>
                    <a:bodyPr/>
                    <a:lstStyle/>
                    <a:p>
                      <a:r>
                        <a:rPr lang="ka-GE" sz="800" dirty="0" smtClean="0">
                          <a:solidFill>
                            <a:schemeClr val="tx1"/>
                          </a:solidFill>
                        </a:rPr>
                        <a:t>აჭ.ა.რ. გამოყოფილი</a:t>
                      </a:r>
                      <a:r>
                        <a:rPr lang="ka-GE" sz="800" baseline="0" dirty="0" smtClean="0">
                          <a:solidFill>
                            <a:schemeClr val="tx1"/>
                          </a:solidFill>
                        </a:rPr>
                        <a:t>  კაპიტალური გრანტი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800" dirty="0" smtClean="0">
                          <a:solidFill>
                            <a:schemeClr val="tx1"/>
                          </a:solidFill>
                        </a:rPr>
                        <a:t>21373,4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800" dirty="0" smtClean="0">
                          <a:solidFill>
                            <a:schemeClr val="tx1"/>
                          </a:solidFill>
                        </a:rPr>
                        <a:t>16060,6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800" dirty="0" smtClean="0">
                          <a:solidFill>
                            <a:schemeClr val="tx1"/>
                          </a:solidFill>
                        </a:rPr>
                        <a:t>-5312,8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dirty="0" smtClean="0">
                          <a:solidFill>
                            <a:schemeClr val="tx1"/>
                          </a:solidFill>
                        </a:rPr>
                        <a:t>აჭ.ა.რ. გამოყოფილი</a:t>
                      </a:r>
                      <a:r>
                        <a:rPr lang="ka-GE" sz="800" baseline="0" dirty="0" smtClean="0">
                          <a:solidFill>
                            <a:schemeClr val="tx1"/>
                          </a:solidFill>
                        </a:rPr>
                        <a:t>  სპეციალური გრანტი</a:t>
                      </a:r>
                      <a:endParaRPr lang="ru-RU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800" dirty="0" smtClean="0">
                          <a:solidFill>
                            <a:schemeClr val="tx1"/>
                          </a:solidFill>
                        </a:rPr>
                        <a:t>8452,6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800" dirty="0" smtClean="0">
                          <a:solidFill>
                            <a:schemeClr val="tx1"/>
                          </a:solidFill>
                        </a:rPr>
                        <a:t>5568,3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800" dirty="0" smtClean="0">
                          <a:solidFill>
                            <a:schemeClr val="tx1"/>
                          </a:solidFill>
                        </a:rPr>
                        <a:t>-2884,3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ka-GE" sz="800" dirty="0" smtClean="0">
                          <a:solidFill>
                            <a:schemeClr val="tx1"/>
                          </a:solidFill>
                        </a:rPr>
                        <a:t>სახელმწიფო</a:t>
                      </a:r>
                      <a:r>
                        <a:rPr lang="ka-GE" sz="800" baseline="0" dirty="0" smtClean="0">
                          <a:solidFill>
                            <a:schemeClr val="tx1"/>
                          </a:solidFill>
                        </a:rPr>
                        <a:t> ბიუჯეტიდან გამოყოფილი კაპიტალური გრანტი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800" dirty="0" smtClean="0">
                          <a:solidFill>
                            <a:schemeClr val="tx1"/>
                          </a:solidFill>
                        </a:rPr>
                        <a:t>400,0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800" dirty="0" smtClean="0">
                          <a:solidFill>
                            <a:schemeClr val="tx1"/>
                          </a:solidFill>
                        </a:rPr>
                        <a:t>+400,0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ka-GE" sz="1600" dirty="0" smtClean="0"/>
              <a:t>გრანტების შესრულება</a:t>
            </a:r>
            <a:endParaRPr lang="ru-RU" sz="16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071934" y="1214422"/>
          <a:ext cx="457200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579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a-GE" sz="2500" b="1" dirty="0" smtClean="0">
                <a:latin typeface="AcadMtavr" pitchFamily="2" charset="0"/>
              </a:rPr>
              <a:t>გადასახდელების ფაქტიური ხარჯის                        </a:t>
            </a:r>
            <a:r>
              <a:rPr lang="en-GB" sz="2500" b="1" dirty="0" smtClean="0">
                <a:latin typeface="AcadMtavr" pitchFamily="2" charset="0"/>
              </a:rPr>
              <a:t>   </a:t>
            </a:r>
            <a:r>
              <a:rPr lang="en-GB" sz="2500" b="0" dirty="0" err="1" smtClean="0">
                <a:latin typeface="AcadMtavr" pitchFamily="2" charset="0"/>
              </a:rPr>
              <a:t>zrda</a:t>
            </a:r>
            <a:r>
              <a:rPr lang="ka-GE" sz="2500" b="0" dirty="0" smtClean="0">
                <a:latin typeface="AcadMtavr" pitchFamily="2" charset="0"/>
              </a:rPr>
              <a:t> </a:t>
            </a:r>
            <a:br>
              <a:rPr lang="ka-GE" sz="2500" b="0" dirty="0" smtClean="0">
                <a:latin typeface="AcadMtavr" pitchFamily="2" charset="0"/>
              </a:rPr>
            </a:br>
            <a:r>
              <a:rPr lang="ka-GE" sz="2500" b="0" dirty="0" smtClean="0">
                <a:latin typeface="AcadMtavr" pitchFamily="2" charset="0"/>
              </a:rPr>
              <a:t>2020წელთან შედარებით  </a:t>
            </a:r>
            <a:r>
              <a:rPr lang="en-GB" sz="2500" b="0" dirty="0" smtClean="0">
                <a:latin typeface="AcadMtavr" pitchFamily="2" charset="0"/>
              </a:rPr>
              <a:t> </a:t>
            </a:r>
            <a:r>
              <a:rPr lang="ka-GE" sz="2500" b="0" dirty="0" smtClean="0">
                <a:latin typeface="AcadMtavr" pitchFamily="2" charset="0"/>
              </a:rPr>
              <a:t>32,2</a:t>
            </a:r>
            <a:r>
              <a:rPr lang="en-GB" sz="2500" b="0" dirty="0" smtClean="0">
                <a:latin typeface="AcadMtavr" pitchFamily="2" charset="0"/>
              </a:rPr>
              <a:t>%</a:t>
            </a:r>
            <a:endParaRPr lang="ru-RU" sz="2500" b="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15275971"/>
              </p:ext>
            </p:extLst>
          </p:nvPr>
        </p:nvGraphicFramePr>
        <p:xfrm>
          <a:off x="457200" y="1600200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B5AF-64DD-4008-9207-A211F3BC5C0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74553"/>
            <a:ext cx="7886700" cy="538680"/>
          </a:xfrm>
        </p:spPr>
        <p:txBody>
          <a:bodyPr>
            <a:normAutofit fontScale="90000"/>
          </a:bodyPr>
          <a:lstStyle/>
          <a:p>
            <a:pPr algn="ctr"/>
            <a:r>
              <a:rPr lang="ka-GE" dirty="0" smtClean="0"/>
              <a:t>პრიორიტეტები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52810137"/>
              </p:ext>
            </p:extLst>
          </p:nvPr>
        </p:nvGraphicFramePr>
        <p:xfrm>
          <a:off x="1232172" y="1901365"/>
          <a:ext cx="6768852" cy="3742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1081">
                  <a:extLst>
                    <a:ext uri="{9D8B030D-6E8A-4147-A177-3AD203B41FA5}">
                      <a16:colId xmlns:a16="http://schemas.microsoft.com/office/drawing/2014/main" xmlns="" val="3357489716"/>
                    </a:ext>
                  </a:extLst>
                </a:gridCol>
                <a:gridCol w="2277771">
                  <a:extLst>
                    <a:ext uri="{9D8B030D-6E8A-4147-A177-3AD203B41FA5}">
                      <a16:colId xmlns:a16="http://schemas.microsoft.com/office/drawing/2014/main" xmlns="" val="855588601"/>
                    </a:ext>
                  </a:extLst>
                </a:gridCol>
              </a:tblGrid>
              <a:tr h="862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დ</a:t>
                      </a:r>
                      <a:r>
                        <a:rPr lang="ka-GE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ა</a:t>
                      </a:r>
                      <a:r>
                        <a:rPr lang="ka-GE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ს</a:t>
                      </a:r>
                      <a:r>
                        <a:rPr lang="ka-GE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ა</a:t>
                      </a:r>
                      <a:r>
                        <a:rPr lang="ka-GE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ხ</a:t>
                      </a:r>
                      <a:r>
                        <a:rPr lang="ka-GE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ე</a:t>
                      </a:r>
                      <a:r>
                        <a:rPr lang="ka-GE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ლ</a:t>
                      </a:r>
                      <a:r>
                        <a:rPr lang="ka-GE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ე</a:t>
                      </a:r>
                      <a:r>
                        <a:rPr lang="ka-GE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ბ</a:t>
                      </a:r>
                      <a:r>
                        <a:rPr lang="ka-GE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ა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202</a:t>
                      </a:r>
                      <a:r>
                        <a:rPr lang="ka-GE" sz="1600" dirty="0" smtClean="0">
                          <a:solidFill>
                            <a:schemeClr val="tx1"/>
                          </a:solidFill>
                          <a:effectLst/>
                        </a:rPr>
                        <a:t>1 ფაქტი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6652480"/>
                  </a:ext>
                </a:extLst>
              </a:tr>
              <a:tr h="695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ინფრასტრუქტურის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განვითარება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solidFill>
                            <a:schemeClr val="tx1"/>
                          </a:solidFill>
                          <a:effectLst/>
                        </a:rPr>
                        <a:t>25214. 2</a:t>
                      </a: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531791"/>
                  </a:ext>
                </a:extLst>
              </a:tr>
              <a:tr h="637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განათლება</a:t>
                      </a:r>
                      <a:r>
                        <a:rPr lang="ka-GE" sz="1600" dirty="0" smtClean="0">
                          <a:solidFill>
                            <a:schemeClr val="tx1"/>
                          </a:solidFill>
                          <a:effectLst/>
                        </a:rPr>
                        <a:t> (სკოლამდელი აღზრდა)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a-GE" sz="1600" dirty="0" smtClean="0">
                          <a:solidFill>
                            <a:schemeClr val="tx1"/>
                          </a:solidFill>
                          <a:effectLst/>
                        </a:rPr>
                        <a:t>8690.3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9142352"/>
                  </a:ext>
                </a:extLst>
              </a:tr>
              <a:tr h="668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კულტურა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ახალგაზრდობა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და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სპორტი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solidFill>
                            <a:schemeClr val="tx1"/>
                          </a:solidFill>
                          <a:effectLst/>
                        </a:rPr>
                        <a:t>2340.1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4402805"/>
                  </a:ext>
                </a:extLst>
              </a:tr>
              <a:tr h="878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ჯანმრთელობის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დაცვა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და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სოციალური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უზრუნველყოფა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solidFill>
                            <a:schemeClr val="tx1"/>
                          </a:solidFill>
                          <a:effectLst/>
                        </a:rPr>
                        <a:t>27648.7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539744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27698" y="1569355"/>
            <a:ext cx="12019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350" dirty="0">
                <a:solidFill>
                  <a:prstClr val="black"/>
                </a:solidFill>
              </a:rPr>
              <a:t>ათასი ლარი</a:t>
            </a:r>
            <a:endParaRPr lang="en-US" sz="13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62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8508" y="116632"/>
            <a:ext cx="4523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 smtClean="0">
                <a:latin typeface="Avaza Mtavruli" pitchFamily="34" charset="0"/>
              </a:rPr>
              <a:t>გ</a:t>
            </a:r>
            <a:r>
              <a:rPr lang="en-US" b="1" dirty="0" smtClean="0">
                <a:latin typeface="Avaza Mtavruli" pitchFamily="34" charset="0"/>
              </a:rPr>
              <a:t> </a:t>
            </a:r>
            <a:r>
              <a:rPr lang="ka-GE" b="1" dirty="0" smtClean="0">
                <a:latin typeface="Avaza Mtavruli" pitchFamily="34" charset="0"/>
              </a:rPr>
              <a:t>ა</a:t>
            </a:r>
            <a:r>
              <a:rPr lang="en-US" b="1" dirty="0" smtClean="0">
                <a:latin typeface="Avaza Mtavruli" pitchFamily="34" charset="0"/>
              </a:rPr>
              <a:t> </a:t>
            </a:r>
            <a:r>
              <a:rPr lang="ka-GE" b="1" dirty="0" smtClean="0">
                <a:latin typeface="Avaza Mtavruli" pitchFamily="34" charset="0"/>
              </a:rPr>
              <a:t>დ</a:t>
            </a:r>
            <a:r>
              <a:rPr lang="en-US" b="1" dirty="0" smtClean="0">
                <a:latin typeface="Avaza Mtavruli" pitchFamily="34" charset="0"/>
              </a:rPr>
              <a:t> </a:t>
            </a:r>
            <a:r>
              <a:rPr lang="ka-GE" b="1" dirty="0" smtClean="0">
                <a:latin typeface="Avaza Mtavruli" pitchFamily="34" charset="0"/>
              </a:rPr>
              <a:t>ა</a:t>
            </a:r>
            <a:r>
              <a:rPr lang="en-US" b="1" dirty="0" smtClean="0">
                <a:latin typeface="Avaza Mtavruli" pitchFamily="34" charset="0"/>
              </a:rPr>
              <a:t> </a:t>
            </a:r>
            <a:r>
              <a:rPr lang="ka-GE" b="1" dirty="0" smtClean="0">
                <a:latin typeface="Avaza Mtavruli" pitchFamily="34" charset="0"/>
              </a:rPr>
              <a:t>ს</a:t>
            </a:r>
            <a:r>
              <a:rPr lang="en-US" b="1" dirty="0" smtClean="0">
                <a:latin typeface="Avaza Mtavruli" pitchFamily="34" charset="0"/>
              </a:rPr>
              <a:t> </a:t>
            </a:r>
            <a:r>
              <a:rPr lang="ka-GE" b="1" dirty="0" smtClean="0">
                <a:latin typeface="Avaza Mtavruli" pitchFamily="34" charset="0"/>
              </a:rPr>
              <a:t>ა</a:t>
            </a:r>
            <a:r>
              <a:rPr lang="en-US" b="1" dirty="0" smtClean="0">
                <a:latin typeface="Avaza Mtavruli" pitchFamily="34" charset="0"/>
              </a:rPr>
              <a:t> </a:t>
            </a:r>
            <a:r>
              <a:rPr lang="ka-GE" b="1" dirty="0" smtClean="0">
                <a:latin typeface="Avaza Mtavruli" pitchFamily="34" charset="0"/>
              </a:rPr>
              <a:t>ხ</a:t>
            </a:r>
            <a:r>
              <a:rPr lang="en-US" b="1" dirty="0" smtClean="0">
                <a:latin typeface="Avaza Mtavruli" pitchFamily="34" charset="0"/>
              </a:rPr>
              <a:t> </a:t>
            </a:r>
            <a:r>
              <a:rPr lang="ka-GE" b="1" dirty="0" smtClean="0">
                <a:latin typeface="Avaza Mtavruli" pitchFamily="34" charset="0"/>
              </a:rPr>
              <a:t>დ</a:t>
            </a:r>
            <a:r>
              <a:rPr lang="en-US" b="1" dirty="0" smtClean="0">
                <a:latin typeface="Avaza Mtavruli" pitchFamily="34" charset="0"/>
              </a:rPr>
              <a:t> </a:t>
            </a:r>
            <a:r>
              <a:rPr lang="ka-GE" b="1" dirty="0" smtClean="0">
                <a:latin typeface="Avaza Mtavruli" pitchFamily="34" charset="0"/>
              </a:rPr>
              <a:t>ე</a:t>
            </a:r>
            <a:r>
              <a:rPr lang="en-US" b="1" dirty="0" smtClean="0">
                <a:latin typeface="Avaza Mtavruli" pitchFamily="34" charset="0"/>
              </a:rPr>
              <a:t> </a:t>
            </a:r>
            <a:r>
              <a:rPr lang="ka-GE" b="1" dirty="0" smtClean="0">
                <a:latin typeface="Avaza Mtavruli" pitchFamily="34" charset="0"/>
              </a:rPr>
              <a:t>ლ</a:t>
            </a:r>
            <a:r>
              <a:rPr lang="en-US" b="1" dirty="0" smtClean="0">
                <a:latin typeface="Avaza Mtavruli" pitchFamily="34" charset="0"/>
              </a:rPr>
              <a:t> </a:t>
            </a:r>
            <a:r>
              <a:rPr lang="ka-GE" b="1" dirty="0" smtClean="0">
                <a:latin typeface="Avaza Mtavruli" pitchFamily="34" charset="0"/>
              </a:rPr>
              <a:t>ე</a:t>
            </a:r>
            <a:r>
              <a:rPr lang="en-US" b="1" dirty="0" smtClean="0">
                <a:latin typeface="Avaza Mtavruli" pitchFamily="34" charset="0"/>
              </a:rPr>
              <a:t> </a:t>
            </a:r>
            <a:r>
              <a:rPr lang="ka-GE" b="1" dirty="0" smtClean="0">
                <a:latin typeface="Avaza Mtavruli" pitchFamily="34" charset="0"/>
              </a:rPr>
              <a:t>ბ</a:t>
            </a:r>
            <a:r>
              <a:rPr lang="en-US" b="1" dirty="0" smtClean="0">
                <a:latin typeface="Avaza Mtavruli" pitchFamily="34" charset="0"/>
              </a:rPr>
              <a:t> </a:t>
            </a:r>
            <a:r>
              <a:rPr lang="ka-GE" b="1" dirty="0" smtClean="0">
                <a:latin typeface="Avaza Mtavruli" pitchFamily="34" charset="0"/>
              </a:rPr>
              <a:t>ი  ცალკეული სფეროების მიხედვით</a:t>
            </a:r>
            <a:r>
              <a:rPr lang="en-US" dirty="0" smtClean="0">
                <a:latin typeface="Avaza Mtavruli" pitchFamily="34" charset="0"/>
              </a:rPr>
              <a:t>  </a:t>
            </a:r>
            <a:endParaRPr lang="en-US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285720" y="1119187"/>
          <a:ext cx="8501122" cy="5167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86700" cy="687767"/>
          </a:xfrm>
        </p:spPr>
        <p:txBody>
          <a:bodyPr/>
          <a:lstStyle/>
          <a:p>
            <a:pPr algn="ctr"/>
            <a:r>
              <a:rPr lang="ka-GE" b="1" dirty="0"/>
              <a:t>ინფრასტრუქტურის განვითარება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58719"/>
            <a:ext cx="7886700" cy="568499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ka-GE" sz="3600" b="1" dirty="0" smtClean="0">
                <a:latin typeface="Sylfaen" panose="010A0502050306030303" pitchFamily="18" charset="0"/>
              </a:rPr>
              <a:t>ქობულეთის </a:t>
            </a:r>
            <a:r>
              <a:rPr lang="ka-GE" sz="3600" b="1" dirty="0">
                <a:latin typeface="Sylfaen" panose="010A0502050306030303" pitchFamily="18" charset="0"/>
              </a:rPr>
              <a:t>მუნიციპალიტეტის </a:t>
            </a:r>
            <a:r>
              <a:rPr lang="ka-GE" sz="3600" b="1" dirty="0" smtClean="0">
                <a:latin typeface="Sylfaen" panose="010A0502050306030303" pitchFamily="18" charset="0"/>
              </a:rPr>
              <a:t>ერთერთი ძირითადი პრიორიტეტია ინფრასტრუქტურის </a:t>
            </a:r>
            <a:r>
              <a:rPr lang="ka-GE" sz="3600" b="1" dirty="0">
                <a:latin typeface="Sylfaen" panose="010A0502050306030303" pitchFamily="18" charset="0"/>
              </a:rPr>
              <a:t>განვითარება, მშენებლობა, რეაბილიტაცია, რომელიც გულისხმობს, არსებული ინფრასტრუქტურის მოვლა-შენახვას და მის ექსპლოატაციასთან დაკავშირებული ხარჯების დაფინანსებას, რეაბილიტაციას და ახლის </a:t>
            </a:r>
            <a:r>
              <a:rPr lang="ka-GE" sz="3600" b="1" dirty="0" smtClean="0">
                <a:latin typeface="Sylfaen" panose="010A0502050306030303" pitchFamily="18" charset="0"/>
              </a:rPr>
              <a:t>მშენებლობა</a:t>
            </a:r>
          </a:p>
          <a:p>
            <a:pPr marL="0" indent="0" algn="ctr">
              <a:buNone/>
            </a:pPr>
            <a:endParaRPr lang="ka-GE" sz="500" dirty="0">
              <a:latin typeface="Sylfaen" panose="010A0502050306030303" pitchFamily="18" charset="0"/>
            </a:endParaRPr>
          </a:p>
          <a:p>
            <a:pPr marL="0" indent="0" algn="ctr">
              <a:buNone/>
            </a:pPr>
            <a:r>
              <a:rPr lang="ka-GE" sz="4800" b="1" dirty="0" smtClean="0">
                <a:latin typeface="Sylfaen" panose="010A0502050306030303" pitchFamily="18" charset="0"/>
              </a:rPr>
              <a:t>2021 წელს მუნიციპალიტეტში განხორციელდა</a:t>
            </a:r>
            <a:r>
              <a:rPr lang="ka-GE" sz="1800" dirty="0" smtClean="0">
                <a:latin typeface="Sylfaen" panose="010A0502050306030303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ka-GE" sz="3600" b="1" dirty="0" smtClean="0">
                <a:latin typeface="Sylfaen" panose="010A0502050306030303" pitchFamily="18" charset="0"/>
              </a:rPr>
              <a:t>საგზაო ინფრასტრუქტურის რეაბილიტაცია და მოვლა-პატრონობის ღონისძიებები</a:t>
            </a:r>
            <a:r>
              <a:rPr lang="ka-GE" sz="3200" b="1" dirty="0" smtClean="0">
                <a:latin typeface="Sylfaen" panose="010A0502050306030303" pitchFamily="18" charset="0"/>
              </a:rPr>
              <a:t>;</a:t>
            </a:r>
            <a:r>
              <a:rPr lang="en-GB" sz="3200" b="1" dirty="0" smtClean="0">
                <a:latin typeface="Sylfaen" panose="010A0502050306030303" pitchFamily="18" charset="0"/>
              </a:rPr>
              <a:t> </a:t>
            </a:r>
          </a:p>
          <a:p>
            <a:pPr lvl="0">
              <a:lnSpc>
                <a:spcPct val="120000"/>
              </a:lnSpc>
            </a:pPr>
            <a:r>
              <a:rPr lang="ka-GE" sz="3600" dirty="0" smtClean="0">
                <a:latin typeface="+mj-lt"/>
              </a:rPr>
              <a:t> ქალაქ ქობულეთში, ყოფილი სასტუმრო ,,კოლხეთი"-ს მიმდებარედ ზღვაზე გადასასვლელის კეთილმოწყობის  სამუშაოები </a:t>
            </a:r>
            <a:r>
              <a:rPr lang="en-US" sz="3600" dirty="0" smtClean="0">
                <a:latin typeface="+mj-lt"/>
              </a:rPr>
              <a:t>(100</a:t>
            </a:r>
            <a:r>
              <a:rPr lang="ka-GE" sz="3600" dirty="0" smtClean="0">
                <a:latin typeface="+mj-lt"/>
              </a:rPr>
              <a:t>გრძ.მ)</a:t>
            </a:r>
          </a:p>
          <a:p>
            <a:pPr lvl="0">
              <a:lnSpc>
                <a:spcPct val="120000"/>
              </a:lnSpc>
            </a:pPr>
            <a:r>
              <a:rPr lang="ru-RU" sz="3600" dirty="0" smtClean="0">
                <a:latin typeface="+mj-lt"/>
              </a:rPr>
              <a:t>  ქალაქ ქობულეთში, ვერულიძის ქუჩის</a:t>
            </a:r>
            <a:r>
              <a:rPr lang="ka-GE" sz="3600" dirty="0" smtClean="0">
                <a:latin typeface="+mj-lt"/>
              </a:rPr>
              <a:t> და </a:t>
            </a:r>
            <a:r>
              <a:rPr lang="ru-RU" sz="3600" dirty="0" smtClean="0">
                <a:latin typeface="+mj-lt"/>
              </a:rPr>
              <a:t> </a:t>
            </a:r>
            <a:r>
              <a:rPr lang="en-GB" sz="3600" dirty="0" err="1" smtClean="0">
                <a:latin typeface="AcadNusx" pitchFamily="2" charset="0"/>
              </a:rPr>
              <a:t>დაბა</a:t>
            </a:r>
            <a:r>
              <a:rPr lang="en-GB" sz="3600" dirty="0" smtClean="0">
                <a:latin typeface="AcadNusx" pitchFamily="2" charset="0"/>
              </a:rPr>
              <a:t> </a:t>
            </a:r>
            <a:r>
              <a:rPr lang="en-GB" sz="3600" dirty="0" err="1" smtClean="0">
                <a:latin typeface="AcadNusx" pitchFamily="2" charset="0"/>
              </a:rPr>
              <a:t>ჩაქვში</a:t>
            </a:r>
            <a:r>
              <a:rPr lang="en-GB" sz="3600" dirty="0" smtClean="0">
                <a:latin typeface="AcadNusx" pitchFamily="2" charset="0"/>
              </a:rPr>
              <a:t>, </a:t>
            </a:r>
            <a:r>
              <a:rPr lang="en-GB" sz="3600" dirty="0" err="1" smtClean="0">
                <a:latin typeface="AcadNusx" pitchFamily="2" charset="0"/>
              </a:rPr>
              <a:t>ბეჟანიძის</a:t>
            </a:r>
            <a:r>
              <a:rPr lang="en-GB" sz="3600" dirty="0" smtClean="0">
                <a:latin typeface="AcadNusx" pitchFamily="2" charset="0"/>
              </a:rPr>
              <a:t> </a:t>
            </a:r>
            <a:r>
              <a:rPr lang="en-GB" sz="3600" dirty="0" err="1" smtClean="0">
                <a:latin typeface="AcadNusx" pitchFamily="2" charset="0"/>
              </a:rPr>
              <a:t>ქუჩის</a:t>
            </a:r>
            <a:r>
              <a:rPr lang="en-GB" sz="3600" dirty="0" smtClean="0">
                <a:latin typeface="AcadNusx" pitchFamily="2" charset="0"/>
              </a:rPr>
              <a:t> </a:t>
            </a:r>
            <a:r>
              <a:rPr lang="en-GB" sz="3600" dirty="0" err="1" smtClean="0">
                <a:latin typeface="AcadNusx" pitchFamily="2" charset="0"/>
              </a:rPr>
              <a:t>რეაბილიტაცია</a:t>
            </a:r>
            <a:r>
              <a:rPr lang="en-GB" sz="3600" dirty="0" smtClean="0">
                <a:latin typeface="AcadNusx" pitchFamily="2" charset="0"/>
              </a:rPr>
              <a:t> </a:t>
            </a:r>
            <a:r>
              <a:rPr lang="ru-RU" sz="3600" dirty="0" smtClean="0">
                <a:latin typeface="+mj-lt"/>
              </a:rPr>
              <a:t>კეთილმოწყობა </a:t>
            </a:r>
            <a:r>
              <a:rPr lang="ka-GE" sz="3600" dirty="0" smtClean="0">
                <a:latin typeface="+mj-lt"/>
              </a:rPr>
              <a:t>(960გრძ.მ)</a:t>
            </a:r>
            <a:r>
              <a:rPr lang="ru-RU" sz="3600" dirty="0" smtClean="0">
                <a:latin typeface="+mj-lt"/>
              </a:rPr>
              <a:t>- </a:t>
            </a:r>
          </a:p>
          <a:p>
            <a:pPr lvl="0">
              <a:lnSpc>
                <a:spcPct val="120000"/>
              </a:lnSpc>
              <a:buNone/>
            </a:pPr>
            <a:r>
              <a:rPr lang="ka-GE" sz="3600" dirty="0" smtClean="0">
                <a:latin typeface="+mj-lt"/>
              </a:rPr>
              <a:t>  ქობულეთის მუნიციპალიტეტის ტერიტორიაზე მოსაცდელების მოწყობა/რეაბილიტაცია (23 ერთეული) </a:t>
            </a:r>
            <a:endParaRPr lang="ru-RU" sz="3600" dirty="0" smtClean="0">
              <a:latin typeface="+mj-lt"/>
            </a:endParaRPr>
          </a:p>
          <a:p>
            <a:pPr lvl="0">
              <a:lnSpc>
                <a:spcPct val="120000"/>
              </a:lnSpc>
            </a:pPr>
            <a:r>
              <a:rPr lang="ka-GE" sz="3600" dirty="0" smtClean="0">
                <a:latin typeface="+mj-lt"/>
              </a:rPr>
              <a:t>ქობულეთის მუნიციპალიტეტის ტერიტორიაზე გზებზე ბეტონის საფარის მოწყობა.</a:t>
            </a:r>
            <a:endParaRPr lang="ru-RU" sz="3600" dirty="0" smtClean="0">
              <a:latin typeface="+mj-lt"/>
            </a:endParaRPr>
          </a:p>
          <a:p>
            <a:pPr lvl="0">
              <a:lnSpc>
                <a:spcPct val="120000"/>
              </a:lnSpc>
            </a:pPr>
            <a:r>
              <a:rPr lang="ru-RU" sz="3600" dirty="0" smtClean="0">
                <a:latin typeface="+mj-lt"/>
              </a:rPr>
              <a:t>ქობულეთის მუნიციპალიტეტში სტიქიის სალიკვიდაციო ღონისძიებების- სამუშაოები</a:t>
            </a:r>
            <a:r>
              <a:rPr lang="ka-GE" sz="3600" dirty="0" smtClean="0">
                <a:latin typeface="+mj-lt"/>
              </a:rPr>
              <a:t>(147 ოჯახი)</a:t>
            </a:r>
            <a:endParaRPr lang="ru-RU" sz="3600" dirty="0" smtClean="0">
              <a:latin typeface="+mj-lt"/>
            </a:endParaRPr>
          </a:p>
          <a:p>
            <a:pPr lvl="0">
              <a:lnSpc>
                <a:spcPct val="120000"/>
              </a:lnSpc>
            </a:pPr>
            <a:r>
              <a:rPr lang="ka-GE" sz="3600" dirty="0" smtClean="0">
                <a:latin typeface="+mj-lt"/>
              </a:rPr>
              <a:t>საყანე ფართობში სადარაჯო ფარდულების  (ორი ერთეული) მოწყობა.</a:t>
            </a:r>
            <a:endParaRPr lang="ru-RU" sz="3600" dirty="0" smtClean="0">
              <a:latin typeface="+mj-lt"/>
            </a:endParaRPr>
          </a:p>
          <a:p>
            <a:pPr lvl="0">
              <a:lnSpc>
                <a:spcPct val="120000"/>
              </a:lnSpc>
            </a:pPr>
            <a:r>
              <a:rPr lang="ka-GE" sz="3600" dirty="0" smtClean="0">
                <a:latin typeface="+mj-lt"/>
              </a:rPr>
              <a:t>ვიდეოკამერების ექსპლოატაცია .</a:t>
            </a:r>
            <a:endParaRPr lang="ru-RU" sz="3600" dirty="0" smtClean="0">
              <a:latin typeface="+mj-lt"/>
            </a:endParaRPr>
          </a:p>
          <a:p>
            <a:pPr lvl="0">
              <a:lnSpc>
                <a:spcPct val="120000"/>
              </a:lnSpc>
            </a:pPr>
            <a:r>
              <a:rPr lang="ka-GE" sz="3600" dirty="0" smtClean="0">
                <a:latin typeface="+mj-lt"/>
              </a:rPr>
              <a:t>მდინარის კალაპოტების გასწორხაზოვნების სამუშაოები;  </a:t>
            </a:r>
            <a:endParaRPr lang="ru-RU" sz="3600" dirty="0" smtClean="0">
              <a:latin typeface="+mj-lt"/>
            </a:endParaRPr>
          </a:p>
          <a:p>
            <a:pPr marL="0" indent="0" algn="just">
              <a:buNone/>
            </a:pPr>
            <a:r>
              <a:rPr lang="ka-GE" sz="3600" b="1" dirty="0" smtClean="0">
                <a:latin typeface="Sylfaen" panose="010A0502050306030303" pitchFamily="18" charset="0"/>
              </a:rPr>
              <a:t>მრავალბინიანი საცხოვრებელი სახლების  და  ეზოების მოწესრიგების  ღონისძიებები</a:t>
            </a:r>
            <a:endParaRPr lang="en-GB" sz="3600" b="1" dirty="0" smtClean="0">
              <a:latin typeface="Sylfaen" panose="010A0502050306030303" pitchFamily="18" charset="0"/>
            </a:endParaRPr>
          </a:p>
          <a:p>
            <a:pPr lvl="0"/>
            <a:r>
              <a:rPr lang="ru-RU" sz="300" b="1" dirty="0" smtClean="0"/>
              <a:t>მრავალბინიანი საცხოვრებელი სახლების გადახურვ</a:t>
            </a:r>
            <a:r>
              <a:rPr lang="ka-GE" sz="300" b="1" dirty="0" smtClean="0"/>
              <a:t>ის მიზნით დაგეგმილი იყო </a:t>
            </a:r>
            <a:r>
              <a:rPr lang="ka-GE" sz="300" dirty="0" smtClean="0"/>
              <a:t>მუნიციპალიტეტში </a:t>
            </a:r>
            <a:r>
              <a:rPr lang="ru-RU" sz="300" dirty="0" smtClean="0"/>
              <a:t> არსებული მრავალბინიანი საცხოვრებელი სახლების</a:t>
            </a:r>
            <a:r>
              <a:rPr lang="ru-RU" sz="300" b="1" dirty="0" smtClean="0"/>
              <a:t> </a:t>
            </a:r>
            <a:r>
              <a:rPr lang="ru-RU" sz="300" dirty="0" smtClean="0"/>
              <a:t> დაზიანებული სახურავების დემონტაჟი,   ახალი ხე მასალა</a:t>
            </a:r>
            <a:r>
              <a:rPr lang="ka-GE" sz="300" dirty="0" smtClean="0"/>
              <a:t>თი მოწყობა</a:t>
            </a:r>
            <a:r>
              <a:rPr lang="ru-RU" sz="300" dirty="0" smtClean="0"/>
              <a:t>, ასევე სახურავ</a:t>
            </a:r>
            <a:r>
              <a:rPr lang="ka-GE" sz="300" dirty="0" smtClean="0"/>
              <a:t>ებ</a:t>
            </a:r>
            <a:r>
              <a:rPr lang="ru-RU" sz="300" dirty="0" smtClean="0"/>
              <a:t>ი შეიცვლებ</a:t>
            </a:r>
            <a:r>
              <a:rPr lang="ka-GE" sz="300" dirty="0" smtClean="0"/>
              <a:t>ოდა</a:t>
            </a:r>
            <a:r>
              <a:rPr lang="ru-RU" sz="300" dirty="0" smtClean="0"/>
              <a:t>ა ფერადი თუნუქით. (დაბა ოჩხამურში და დაბა ჩაქვში გადაიხურა 24 მრავალბინიანი საცხორვებელი სახლის სახურავი)</a:t>
            </a:r>
            <a:r>
              <a:rPr lang="ka-GE" sz="300" b="1" dirty="0" smtClean="0"/>
              <a:t>ბიუჯეტით გათვალისწინებული 1 300 000 ლარიდან </a:t>
            </a:r>
            <a:r>
              <a:rPr lang="ka-GE" sz="300" dirty="0" smtClean="0"/>
              <a:t>დაიხარჯა </a:t>
            </a:r>
            <a:r>
              <a:rPr lang="ka-GE" sz="300" b="1" dirty="0" smtClean="0"/>
              <a:t>956128</a:t>
            </a:r>
            <a:r>
              <a:rPr lang="ka-GE" sz="300" dirty="0" smtClean="0"/>
              <a:t> ლარი.</a:t>
            </a:r>
            <a:endParaRPr lang="ru-RU" sz="300" dirty="0" smtClean="0"/>
          </a:p>
          <a:p>
            <a:pPr lvl="0">
              <a:lnSpc>
                <a:spcPct val="120000"/>
              </a:lnSpc>
            </a:pPr>
            <a:r>
              <a:rPr lang="en-GB" sz="4000" dirty="0" err="1" smtClean="0"/>
              <a:t>მრავალბინიანისაცხოვრებელისახლებისგადახურვა</a:t>
            </a:r>
            <a:r>
              <a:rPr lang="ka-GE" sz="4000" dirty="0" smtClean="0"/>
              <a:t>-24 სახლი (დასრულებულია)</a:t>
            </a:r>
          </a:p>
          <a:p>
            <a:pPr lvl="0">
              <a:lnSpc>
                <a:spcPct val="120000"/>
              </a:lnSpc>
            </a:pPr>
            <a:r>
              <a:rPr lang="ka-GE" sz="3600" dirty="0" smtClean="0"/>
              <a:t>ქ</a:t>
            </a:r>
            <a:r>
              <a:rPr lang="ru-RU" sz="3600" dirty="0" smtClean="0"/>
              <a:t>ალაქ ქობულეთში, გელაურის დასახლებაში მრავალბინიანი საცხოვრებელი სახლების (ჩაის ფაბრიკის) ეზოს/სკვერის კეთილმოწყობ</a:t>
            </a:r>
            <a:r>
              <a:rPr lang="ka-GE" sz="3600" dirty="0" smtClean="0"/>
              <a:t>ის ღონისძიება გარდამავალი2020-2021წლის პროექტია და დასრულდა 2021წელს..</a:t>
            </a:r>
            <a:endParaRPr lang="ru-RU" sz="3600" dirty="0" smtClean="0"/>
          </a:p>
          <a:p>
            <a:pPr lvl="0">
              <a:lnSpc>
                <a:spcPct val="120000"/>
              </a:lnSpc>
            </a:pPr>
            <a:r>
              <a:rPr lang="ru-RU" sz="3600" dirty="0" smtClean="0"/>
              <a:t>ქალაქ ქობულეთში, გელაურის დასახლებაში მრავალბინიანი საცხოვრებელი სახლების (ვილარის) ეზოს/სკვერის კეთილმოწყობ</a:t>
            </a:r>
            <a:r>
              <a:rPr lang="ka-GE" sz="3600" dirty="0" smtClean="0"/>
              <a:t>ისათვის  აღნიშნული პროექტი  </a:t>
            </a:r>
            <a:r>
              <a:rPr lang="ru-RU" sz="3600" dirty="0" smtClean="0"/>
              <a:t>გარდამავალი </a:t>
            </a:r>
            <a:r>
              <a:rPr lang="ka-GE" sz="3600" dirty="0" smtClean="0"/>
              <a:t>2020-2021 წწ </a:t>
            </a:r>
            <a:r>
              <a:rPr lang="ru-RU" sz="3600" dirty="0" smtClean="0"/>
              <a:t>პროექტი</a:t>
            </a:r>
            <a:r>
              <a:rPr lang="ka-GE" sz="3600" dirty="0" smtClean="0"/>
              <a:t>ა და დასრულდა 2021 წელს.</a:t>
            </a:r>
            <a:endParaRPr lang="ru-RU" sz="3600" dirty="0" smtClean="0"/>
          </a:p>
          <a:p>
            <a:pPr lvl="0">
              <a:lnSpc>
                <a:spcPct val="120000"/>
              </a:lnSpc>
            </a:pPr>
            <a:r>
              <a:rPr lang="en-GB" sz="3600" dirty="0" err="1" smtClean="0"/>
              <a:t>ქალაქ</a:t>
            </a:r>
            <a:r>
              <a:rPr lang="en-GB" sz="3600" dirty="0" smtClean="0"/>
              <a:t> </a:t>
            </a:r>
            <a:r>
              <a:rPr lang="en-GB" sz="3600" dirty="0" err="1" smtClean="0"/>
              <a:t>ქობულეთში</a:t>
            </a:r>
            <a:r>
              <a:rPr lang="en-GB" sz="3600" dirty="0" smtClean="0"/>
              <a:t>, </a:t>
            </a:r>
            <a:r>
              <a:rPr lang="en-GB" sz="3600" dirty="0" err="1" smtClean="0"/>
              <a:t>ჩოლოქის</a:t>
            </a:r>
            <a:r>
              <a:rPr lang="en-GB" sz="3600" dirty="0" smtClean="0"/>
              <a:t> </a:t>
            </a:r>
            <a:r>
              <a:rPr lang="en-GB" sz="3600" dirty="0" err="1" smtClean="0"/>
              <a:t>დასახლებაში</a:t>
            </a:r>
            <a:r>
              <a:rPr lang="en-GB" sz="3600" dirty="0" smtClean="0"/>
              <a:t> </a:t>
            </a:r>
            <a:r>
              <a:rPr lang="en-GB" sz="3600" dirty="0" err="1" smtClean="0"/>
              <a:t>ხულოს</a:t>
            </a:r>
            <a:r>
              <a:rPr lang="en-GB" sz="3600" dirty="0" smtClean="0"/>
              <a:t> </a:t>
            </a:r>
            <a:r>
              <a:rPr lang="en-GB" sz="3600" dirty="0" err="1" smtClean="0"/>
              <a:t>ქუჩაზე</a:t>
            </a:r>
            <a:r>
              <a:rPr lang="en-GB" sz="3600" dirty="0" smtClean="0"/>
              <a:t> </a:t>
            </a:r>
            <a:r>
              <a:rPr lang="en-GB" sz="3600" dirty="0" err="1" smtClean="0"/>
              <a:t>მდებარე</a:t>
            </a:r>
            <a:r>
              <a:rPr lang="en-GB" sz="3600" dirty="0" smtClean="0"/>
              <a:t> </a:t>
            </a:r>
            <a:r>
              <a:rPr lang="en-GB" sz="3600" dirty="0" err="1" smtClean="0"/>
              <a:t>მრავალბინიანი</a:t>
            </a:r>
            <a:r>
              <a:rPr lang="en-GB" sz="3600" dirty="0" smtClean="0"/>
              <a:t> </a:t>
            </a:r>
            <a:r>
              <a:rPr lang="en-GB" sz="3600" dirty="0" err="1" smtClean="0"/>
              <a:t>საცხოვრებელი</a:t>
            </a:r>
            <a:r>
              <a:rPr lang="en-GB" sz="3600" dirty="0" smtClean="0"/>
              <a:t> </a:t>
            </a:r>
            <a:r>
              <a:rPr lang="en-GB" sz="3600" dirty="0" err="1" smtClean="0"/>
              <a:t>სახლების</a:t>
            </a:r>
            <a:r>
              <a:rPr lang="en-GB" sz="3600" dirty="0" smtClean="0"/>
              <a:t> </a:t>
            </a:r>
            <a:r>
              <a:rPr lang="en-GB" sz="3600" dirty="0" err="1" smtClean="0"/>
              <a:t>ეზოების</a:t>
            </a:r>
            <a:r>
              <a:rPr lang="en-GB" sz="3600" dirty="0" smtClean="0"/>
              <a:t>/</a:t>
            </a:r>
            <a:r>
              <a:rPr lang="en-GB" sz="3600" dirty="0" err="1" smtClean="0"/>
              <a:t>სკვერის</a:t>
            </a:r>
            <a:r>
              <a:rPr lang="en-GB" sz="3600" dirty="0" smtClean="0"/>
              <a:t> </a:t>
            </a:r>
            <a:r>
              <a:rPr lang="en-GB" sz="3600" dirty="0" err="1" smtClean="0"/>
              <a:t>კეთილმოწყობა</a:t>
            </a:r>
            <a:r>
              <a:rPr lang="en-GB" sz="3600" dirty="0" smtClean="0"/>
              <a:t> </a:t>
            </a:r>
            <a:r>
              <a:rPr lang="ka-GE" sz="3600" dirty="0" smtClean="0"/>
              <a:t>პროექტსი დარულებაზე აღებული აქვს ვალდებულება მუნიციპალიტეტს,გათვალისწინებულია 2022წელში. და დასრულდება.</a:t>
            </a:r>
            <a:endParaRPr lang="ru-RU" sz="3600" dirty="0" smtClean="0"/>
          </a:p>
          <a:p>
            <a:pPr lvl="0">
              <a:lnSpc>
                <a:spcPct val="120000"/>
              </a:lnSpc>
            </a:pPr>
            <a:r>
              <a:rPr lang="en-GB" sz="3600" dirty="0" err="1" smtClean="0"/>
              <a:t>ქალაქ</a:t>
            </a:r>
            <a:r>
              <a:rPr lang="en-GB" sz="3600" dirty="0" smtClean="0"/>
              <a:t> </a:t>
            </a:r>
            <a:r>
              <a:rPr lang="en-GB" sz="3600" dirty="0" err="1" smtClean="0"/>
              <a:t>ქობულეთში</a:t>
            </a:r>
            <a:r>
              <a:rPr lang="en-GB" sz="3600" dirty="0" smtClean="0"/>
              <a:t> </a:t>
            </a:r>
            <a:r>
              <a:rPr lang="en-GB" sz="3600" dirty="0" err="1" smtClean="0"/>
              <a:t>რუსთაველის</a:t>
            </a:r>
            <a:r>
              <a:rPr lang="en-GB" sz="3600" dirty="0" smtClean="0"/>
              <a:t> </a:t>
            </a:r>
            <a:r>
              <a:rPr lang="en-GB" sz="3600" dirty="0" err="1" smtClean="0"/>
              <a:t>ქუჩაზე</a:t>
            </a:r>
            <a:r>
              <a:rPr lang="en-GB" sz="3600" dirty="0" smtClean="0"/>
              <a:t> </a:t>
            </a:r>
            <a:r>
              <a:rPr lang="en-GB" sz="3600" dirty="0" err="1" smtClean="0"/>
              <a:t>მდებარე</a:t>
            </a:r>
            <a:r>
              <a:rPr lang="en-GB" sz="3600" dirty="0" smtClean="0"/>
              <a:t> </a:t>
            </a:r>
            <a:r>
              <a:rPr lang="en-GB" sz="3600" dirty="0" err="1" smtClean="0"/>
              <a:t>მრავალბინიანი</a:t>
            </a:r>
            <a:r>
              <a:rPr lang="en-GB" sz="3600" dirty="0" smtClean="0"/>
              <a:t> </a:t>
            </a:r>
            <a:r>
              <a:rPr lang="en-GB" sz="3600" dirty="0" err="1" smtClean="0"/>
              <a:t>საცხოვრებელი</a:t>
            </a:r>
            <a:r>
              <a:rPr lang="en-GB" sz="3600" dirty="0" smtClean="0"/>
              <a:t> </a:t>
            </a:r>
            <a:r>
              <a:rPr lang="en-GB" sz="3600" dirty="0" err="1" smtClean="0"/>
              <a:t>სახლების</a:t>
            </a:r>
            <a:r>
              <a:rPr lang="en-GB" sz="3600" dirty="0" smtClean="0"/>
              <a:t> (140გ, 140ე, 140დ)   </a:t>
            </a:r>
            <a:r>
              <a:rPr lang="en-GB" sz="3600" dirty="0" err="1" smtClean="0"/>
              <a:t>ეზოს</a:t>
            </a:r>
            <a:r>
              <a:rPr lang="en-GB" sz="3600" dirty="0" smtClean="0"/>
              <a:t>/</a:t>
            </a:r>
            <a:r>
              <a:rPr lang="en-GB" sz="3600" dirty="0" err="1" smtClean="0"/>
              <a:t>სკვერის</a:t>
            </a:r>
            <a:r>
              <a:rPr lang="en-GB" sz="3600" dirty="0" smtClean="0"/>
              <a:t> </a:t>
            </a:r>
            <a:r>
              <a:rPr lang="en-GB" sz="3600" dirty="0" err="1" smtClean="0"/>
              <a:t>კეთილმოწყობა</a:t>
            </a:r>
            <a:r>
              <a:rPr lang="ka-GE" sz="3600" dirty="0" smtClean="0"/>
              <a:t>   .პროექტი თავიდანვე მრავალწლიანი პროექტი იყო და დასრულება გათვალისწინებულია მიმდინარე წლისათვის.</a:t>
            </a:r>
            <a:endParaRPr lang="ru-RU" sz="3600" dirty="0" smtClean="0"/>
          </a:p>
          <a:p>
            <a:pPr lvl="0">
              <a:lnSpc>
                <a:spcPct val="120000"/>
              </a:lnSpc>
            </a:pPr>
            <a:r>
              <a:rPr lang="en-GB" sz="3600" dirty="0" err="1" smtClean="0"/>
              <a:t>ქალაქ</a:t>
            </a:r>
            <a:r>
              <a:rPr lang="en-GB" sz="3600" dirty="0" smtClean="0"/>
              <a:t> </a:t>
            </a:r>
            <a:r>
              <a:rPr lang="en-GB" sz="3600" dirty="0" err="1" smtClean="0"/>
              <a:t>ქობულეთში</a:t>
            </a:r>
            <a:r>
              <a:rPr lang="en-GB" sz="3600" dirty="0" smtClean="0"/>
              <a:t> </a:t>
            </a:r>
            <a:r>
              <a:rPr lang="en-GB" sz="3600" dirty="0" err="1" smtClean="0"/>
              <a:t>რუსთაველის</a:t>
            </a:r>
            <a:r>
              <a:rPr lang="en-GB" sz="3600" dirty="0" smtClean="0"/>
              <a:t> </a:t>
            </a:r>
            <a:r>
              <a:rPr lang="en-GB" sz="3600" dirty="0" err="1" smtClean="0"/>
              <a:t>ქუჩაზე</a:t>
            </a:r>
            <a:r>
              <a:rPr lang="en-GB" sz="3600" dirty="0" smtClean="0"/>
              <a:t> (№162) </a:t>
            </a:r>
            <a:r>
              <a:rPr lang="en-GB" sz="3600" dirty="0" err="1" smtClean="0"/>
              <a:t>და</a:t>
            </a:r>
            <a:r>
              <a:rPr lang="en-GB" sz="3600" dirty="0" smtClean="0"/>
              <a:t> </a:t>
            </a:r>
            <a:r>
              <a:rPr lang="en-GB" sz="3600" dirty="0" err="1" smtClean="0"/>
              <a:t>კომახიძის</a:t>
            </a:r>
            <a:r>
              <a:rPr lang="en-GB" sz="3600" dirty="0" smtClean="0"/>
              <a:t> </a:t>
            </a:r>
            <a:r>
              <a:rPr lang="en-GB" sz="3600" dirty="0" err="1" smtClean="0"/>
              <a:t>ქუჩაზე</a:t>
            </a:r>
            <a:r>
              <a:rPr lang="en-GB" sz="3600" dirty="0" smtClean="0"/>
              <a:t> (№15 </a:t>
            </a:r>
            <a:r>
              <a:rPr lang="en-GB" sz="3600" dirty="0" err="1" smtClean="0"/>
              <a:t>და</a:t>
            </a:r>
            <a:r>
              <a:rPr lang="en-GB" sz="3600" dirty="0" smtClean="0"/>
              <a:t> №17 ) </a:t>
            </a:r>
            <a:r>
              <a:rPr lang="en-GB" sz="3600" dirty="0" err="1" smtClean="0"/>
              <a:t>მდებარე</a:t>
            </a:r>
            <a:r>
              <a:rPr lang="en-GB" sz="3600" dirty="0" smtClean="0"/>
              <a:t> </a:t>
            </a:r>
            <a:r>
              <a:rPr lang="en-GB" sz="3600" dirty="0" err="1" smtClean="0"/>
              <a:t>მრავალბინიანი</a:t>
            </a:r>
            <a:r>
              <a:rPr lang="en-GB" sz="3600" dirty="0" smtClean="0"/>
              <a:t> </a:t>
            </a:r>
            <a:r>
              <a:rPr lang="en-GB" sz="3600" dirty="0" err="1" smtClean="0"/>
              <a:t>საცხოვრებელი</a:t>
            </a:r>
            <a:r>
              <a:rPr lang="en-GB" sz="3600" dirty="0" smtClean="0"/>
              <a:t> </a:t>
            </a:r>
            <a:r>
              <a:rPr lang="en-GB" sz="3600" dirty="0" err="1" smtClean="0"/>
              <a:t>სახლების</a:t>
            </a:r>
            <a:r>
              <a:rPr lang="en-GB" sz="3600" dirty="0" smtClean="0"/>
              <a:t> </a:t>
            </a:r>
            <a:r>
              <a:rPr lang="en-GB" sz="3600" dirty="0" err="1" smtClean="0"/>
              <a:t>ეზოს</a:t>
            </a:r>
            <a:r>
              <a:rPr lang="en-GB" sz="3600" dirty="0" smtClean="0"/>
              <a:t>/</a:t>
            </a:r>
            <a:r>
              <a:rPr lang="en-GB" sz="3600" dirty="0" err="1" smtClean="0"/>
              <a:t>სკვერის</a:t>
            </a:r>
            <a:r>
              <a:rPr lang="en-GB" sz="3600" dirty="0" smtClean="0"/>
              <a:t> </a:t>
            </a:r>
            <a:r>
              <a:rPr lang="en-GB" sz="3600" dirty="0" err="1" smtClean="0"/>
              <a:t>კეთილმოწყობ</a:t>
            </a:r>
            <a:r>
              <a:rPr lang="ka-GE" sz="3600" dirty="0" smtClean="0"/>
              <a:t>ის პროექტი თავიდანვე მრავალწლიანი პროექტი იყო და დასრულება მიმდინარე წლისათვისაა გათვალისწინებული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93690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428604"/>
            <a:ext cx="7886700" cy="607223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ka-GE" sz="1400" b="1" dirty="0" smtClean="0">
              <a:latin typeface="Sylfaen" panose="010A0502050306030303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GB" sz="4000" dirty="0" err="1" smtClean="0"/>
              <a:t>ქობულეთის</a:t>
            </a:r>
            <a:r>
              <a:rPr lang="en-GB" sz="4000" dirty="0" smtClean="0"/>
              <a:t> </a:t>
            </a:r>
            <a:r>
              <a:rPr lang="en-GB" sz="4000" dirty="0" err="1" smtClean="0"/>
              <a:t>მუნიციპალიტეტის</a:t>
            </a:r>
            <a:r>
              <a:rPr lang="en-GB" sz="4000" dirty="0" smtClean="0"/>
              <a:t> </a:t>
            </a:r>
            <a:r>
              <a:rPr lang="en-GB" sz="4000" dirty="0" err="1" smtClean="0"/>
              <a:t>დაბა</a:t>
            </a:r>
            <a:r>
              <a:rPr lang="en-GB" sz="4000" dirty="0" smtClean="0"/>
              <a:t> </a:t>
            </a:r>
            <a:r>
              <a:rPr lang="en-GB" sz="4000" dirty="0" err="1" smtClean="0"/>
              <a:t>ჩაქვში</a:t>
            </a:r>
            <a:r>
              <a:rPr lang="en-GB" sz="4000" dirty="0" smtClean="0"/>
              <a:t> </a:t>
            </a:r>
            <a:r>
              <a:rPr lang="en-GB" sz="4000" dirty="0" err="1" smtClean="0"/>
              <a:t>თამარ</a:t>
            </a:r>
            <a:r>
              <a:rPr lang="en-GB" sz="4000" dirty="0" smtClean="0"/>
              <a:t> </a:t>
            </a:r>
            <a:r>
              <a:rPr lang="en-GB" sz="4000" dirty="0" err="1" smtClean="0"/>
              <a:t>მეფის</a:t>
            </a:r>
            <a:r>
              <a:rPr lang="en-GB" sz="4000" dirty="0" smtClean="0"/>
              <a:t> </a:t>
            </a:r>
            <a:r>
              <a:rPr lang="en-GB" sz="4000" dirty="0" err="1" smtClean="0"/>
              <a:t>ქუჩა</a:t>
            </a:r>
            <a:r>
              <a:rPr lang="en-GB" sz="4000" dirty="0" smtClean="0"/>
              <a:t> №1 </a:t>
            </a:r>
            <a:r>
              <a:rPr lang="en-GB" sz="4000" dirty="0" err="1" smtClean="0"/>
              <a:t>და</a:t>
            </a:r>
            <a:r>
              <a:rPr lang="en-GB" sz="4000" dirty="0" smtClean="0"/>
              <a:t> №3 </a:t>
            </a:r>
            <a:r>
              <a:rPr lang="en-GB" sz="4000" dirty="0" err="1" smtClean="0"/>
              <a:t>მდებარე</a:t>
            </a:r>
            <a:r>
              <a:rPr lang="en-GB" sz="4000" dirty="0" smtClean="0"/>
              <a:t> </a:t>
            </a:r>
            <a:r>
              <a:rPr lang="en-GB" sz="4000" dirty="0" err="1" smtClean="0"/>
              <a:t>მრავალბინიანი</a:t>
            </a:r>
            <a:r>
              <a:rPr lang="en-GB" sz="4000" dirty="0" smtClean="0"/>
              <a:t> </a:t>
            </a:r>
            <a:r>
              <a:rPr lang="en-GB" sz="4000" dirty="0" err="1" smtClean="0"/>
              <a:t>საცხოვრებელი</a:t>
            </a:r>
            <a:r>
              <a:rPr lang="en-GB" sz="4000" dirty="0" smtClean="0"/>
              <a:t> </a:t>
            </a:r>
            <a:r>
              <a:rPr lang="en-GB" sz="4000" dirty="0" err="1" smtClean="0"/>
              <a:t>სახლების</a:t>
            </a:r>
            <a:r>
              <a:rPr lang="en-GB" sz="4000" dirty="0" smtClean="0"/>
              <a:t> </a:t>
            </a:r>
            <a:r>
              <a:rPr lang="en-GB" sz="4000" dirty="0" err="1" smtClean="0"/>
              <a:t>ეზოს</a:t>
            </a:r>
            <a:r>
              <a:rPr lang="en-GB" sz="4000" dirty="0" smtClean="0"/>
              <a:t>/</a:t>
            </a:r>
            <a:r>
              <a:rPr lang="en-GB" sz="4000" dirty="0" err="1" smtClean="0"/>
              <a:t>სკვერის</a:t>
            </a:r>
            <a:r>
              <a:rPr lang="en-GB" sz="4000" dirty="0" smtClean="0"/>
              <a:t> </a:t>
            </a:r>
            <a:r>
              <a:rPr lang="en-GB" sz="4000" dirty="0" err="1" smtClean="0"/>
              <a:t>კეთილმოწყობ</a:t>
            </a:r>
            <a:r>
              <a:rPr lang="ka-GE" sz="4000" dirty="0" smtClean="0"/>
              <a:t>ა</a:t>
            </a:r>
          </a:p>
          <a:p>
            <a:pPr lvl="0">
              <a:lnSpc>
                <a:spcPct val="120000"/>
              </a:lnSpc>
            </a:pPr>
            <a:r>
              <a:rPr lang="en-GB" sz="4000" dirty="0" err="1" smtClean="0"/>
              <a:t>ქობულეთის</a:t>
            </a:r>
            <a:r>
              <a:rPr lang="en-GB" sz="4000" dirty="0" smtClean="0"/>
              <a:t> </a:t>
            </a:r>
            <a:r>
              <a:rPr lang="en-GB" sz="4000" dirty="0" err="1" smtClean="0"/>
              <a:t>მუნიციპალიტეტის</a:t>
            </a:r>
            <a:r>
              <a:rPr lang="en-GB" sz="4000" dirty="0" smtClean="0"/>
              <a:t> </a:t>
            </a:r>
            <a:r>
              <a:rPr lang="en-GB" sz="4000" dirty="0" err="1" smtClean="0"/>
              <a:t>დაბა</a:t>
            </a:r>
            <a:r>
              <a:rPr lang="en-GB" sz="4000" dirty="0" smtClean="0"/>
              <a:t> </a:t>
            </a:r>
            <a:r>
              <a:rPr lang="en-GB" sz="4000" dirty="0" err="1" smtClean="0"/>
              <a:t>ჩაქვში</a:t>
            </a:r>
            <a:r>
              <a:rPr lang="en-GB" sz="4000" dirty="0" smtClean="0"/>
              <a:t> </a:t>
            </a:r>
            <a:r>
              <a:rPr lang="en-GB" sz="4000" dirty="0" err="1" smtClean="0"/>
              <a:t>თამარ</a:t>
            </a:r>
            <a:r>
              <a:rPr lang="en-GB" sz="4000" dirty="0" smtClean="0"/>
              <a:t> </a:t>
            </a:r>
            <a:r>
              <a:rPr lang="en-GB" sz="4000" dirty="0" err="1" smtClean="0"/>
              <a:t>მეფის</a:t>
            </a:r>
            <a:r>
              <a:rPr lang="en-GB" sz="4000" dirty="0" smtClean="0"/>
              <a:t> </a:t>
            </a:r>
            <a:r>
              <a:rPr lang="en-GB" sz="4000" dirty="0" err="1" smtClean="0"/>
              <a:t>ქუჩა</a:t>
            </a:r>
            <a:r>
              <a:rPr lang="en-GB" sz="4000" dirty="0" smtClean="0"/>
              <a:t> №5 </a:t>
            </a:r>
            <a:r>
              <a:rPr lang="en-GB" sz="4000" dirty="0" err="1" smtClean="0"/>
              <a:t>და</a:t>
            </a:r>
            <a:r>
              <a:rPr lang="en-GB" sz="4000" dirty="0" smtClean="0"/>
              <a:t> №5 ა </a:t>
            </a:r>
            <a:r>
              <a:rPr lang="en-GB" sz="4000" dirty="0" err="1" smtClean="0"/>
              <a:t>მდებარე</a:t>
            </a:r>
            <a:r>
              <a:rPr lang="en-GB" sz="4000" dirty="0" smtClean="0"/>
              <a:t> </a:t>
            </a:r>
            <a:r>
              <a:rPr lang="en-GB" sz="4000" dirty="0" err="1" smtClean="0"/>
              <a:t>მრავალბინიანი</a:t>
            </a:r>
            <a:r>
              <a:rPr lang="en-GB" sz="4000" dirty="0" smtClean="0"/>
              <a:t> </a:t>
            </a:r>
            <a:r>
              <a:rPr lang="en-GB" sz="4000" dirty="0" err="1" smtClean="0"/>
              <a:t>საცხოვრებელი</a:t>
            </a:r>
            <a:r>
              <a:rPr lang="en-GB" sz="4000" dirty="0" smtClean="0"/>
              <a:t> </a:t>
            </a:r>
            <a:r>
              <a:rPr lang="en-GB" sz="4000" dirty="0" err="1" smtClean="0"/>
              <a:t>სახლების</a:t>
            </a:r>
            <a:r>
              <a:rPr lang="en-GB" sz="4000" dirty="0" smtClean="0"/>
              <a:t> </a:t>
            </a:r>
            <a:r>
              <a:rPr lang="en-GB" sz="4000" dirty="0" err="1" smtClean="0"/>
              <a:t>ეზოს</a:t>
            </a:r>
            <a:r>
              <a:rPr lang="en-GB" sz="4000" dirty="0" smtClean="0"/>
              <a:t>/</a:t>
            </a:r>
            <a:r>
              <a:rPr lang="en-GB" sz="4000" dirty="0" err="1" smtClean="0"/>
              <a:t>სკვერის</a:t>
            </a:r>
            <a:r>
              <a:rPr lang="en-GB" sz="4000" dirty="0" smtClean="0"/>
              <a:t> </a:t>
            </a:r>
            <a:r>
              <a:rPr lang="en-GB" sz="4000" dirty="0" err="1" smtClean="0"/>
              <a:t>კეთილმოწყობ</a:t>
            </a:r>
            <a:r>
              <a:rPr lang="ka-GE" sz="4000" dirty="0" smtClean="0"/>
              <a:t>ისათვის</a:t>
            </a:r>
          </a:p>
          <a:p>
            <a:pPr lvl="0">
              <a:lnSpc>
                <a:spcPct val="120000"/>
              </a:lnSpc>
            </a:pPr>
            <a:r>
              <a:rPr lang="ka-GE" sz="3200" b="1" u="sng" dirty="0" smtClean="0"/>
              <a:t>                </a:t>
            </a:r>
            <a:r>
              <a:rPr lang="ka-GE" sz="4000" b="1" u="sng" dirty="0" smtClean="0"/>
              <a:t>სკვერებისა და პარკების მოწყობა</a:t>
            </a:r>
            <a:endParaRPr lang="ru-RU" sz="4000" dirty="0" smtClean="0"/>
          </a:p>
          <a:p>
            <a:pPr lvl="0"/>
            <a:r>
              <a:rPr lang="ru-RU" sz="4000" dirty="0" smtClean="0"/>
              <a:t>ქალაქ ქობულეთის სანაპირო ზოლში ზღვისპირა პარკის მოწყობ</a:t>
            </a:r>
            <a:r>
              <a:rPr lang="ka-GE" sz="4000" dirty="0" smtClean="0"/>
              <a:t>ის </a:t>
            </a:r>
            <a:r>
              <a:rPr lang="ru-RU" sz="4000" dirty="0" smtClean="0"/>
              <a:t>(II ეტაპი) გარდამავალი 20-2021 წწ</a:t>
            </a:r>
            <a:r>
              <a:rPr lang="ka-GE" sz="4000" dirty="0" smtClean="0"/>
              <a:t>  ების პროექტია. ზღვის სანაპირო ზოლის კეთილმოწყობის პროექტის II ეტაპის ფარგლებში მოეწყო ბულვარი 1000 გრძ.მ.. </a:t>
            </a:r>
            <a:endParaRPr lang="ru-RU" sz="4000" dirty="0" smtClean="0"/>
          </a:p>
          <a:p>
            <a:pPr lvl="0"/>
            <a:r>
              <a:rPr lang="ru-RU" sz="4000" dirty="0" smtClean="0"/>
              <a:t>ქალაქ ქობულეთში, ვერულიძის ქუჩის მოპირდაპირედ სკვერის მოწყობა</a:t>
            </a:r>
            <a:r>
              <a:rPr lang="ka-GE" sz="4000" dirty="0" smtClean="0"/>
              <a:t> ;</a:t>
            </a:r>
            <a:endParaRPr lang="ru-RU" sz="4000" dirty="0" smtClean="0"/>
          </a:p>
          <a:p>
            <a:pPr lvl="0"/>
            <a:r>
              <a:rPr lang="ru-RU" sz="4000" dirty="0" smtClean="0"/>
              <a:t>ქალაქ ქობულეთში, გურამიშვილის ქუჩაზე სკვერის მოწყობის</a:t>
            </a:r>
            <a:r>
              <a:rPr lang="ka-GE" sz="4000" dirty="0" smtClean="0"/>
              <a:t>ღონისძიება;</a:t>
            </a:r>
            <a:endParaRPr lang="ru-RU" sz="4000" dirty="0" smtClean="0"/>
          </a:p>
          <a:p>
            <a:pPr lvl="0"/>
            <a:r>
              <a:rPr lang="ru-RU" sz="4000" dirty="0" smtClean="0"/>
              <a:t>ქალაქ ქობულეთში, კომახიძის ქუჩაზე სკვერის მოწყობის სამუშაოები </a:t>
            </a:r>
            <a:r>
              <a:rPr lang="ka-GE" sz="4000" dirty="0" smtClean="0"/>
              <a:t>.</a:t>
            </a:r>
            <a:endParaRPr lang="ru-RU" sz="4000" dirty="0" smtClean="0"/>
          </a:p>
          <a:p>
            <a:pPr lvl="0"/>
            <a:r>
              <a:rPr lang="ru-RU" sz="4000" dirty="0" smtClean="0"/>
              <a:t>ქალაქ ქობულეთში, რუსთაველის №215-ში სკვერის მოწყობ</a:t>
            </a:r>
            <a:r>
              <a:rPr lang="ka-GE" sz="4000" dirty="0" smtClean="0"/>
              <a:t>ა</a:t>
            </a:r>
            <a:endParaRPr lang="ru-RU" sz="4000" dirty="0" smtClean="0"/>
          </a:p>
          <a:p>
            <a:pPr lvl="0"/>
            <a:r>
              <a:rPr lang="ru-RU" sz="4000" dirty="0" smtClean="0"/>
              <a:t>ქალაქ ქობულეთში, რუსთაველის №280-ის მოპირდაპირედ სკვერის მოწყობ</a:t>
            </a:r>
            <a:r>
              <a:rPr lang="ka-GE" sz="4000" dirty="0" smtClean="0"/>
              <a:t>;</a:t>
            </a:r>
            <a:endParaRPr lang="ru-RU" sz="4000" dirty="0" smtClean="0"/>
          </a:p>
          <a:p>
            <a:pPr lvl="0"/>
            <a:r>
              <a:rPr lang="ru-RU" sz="4000" dirty="0" smtClean="0"/>
              <a:t>ქალაქ ქობულეთში, აღმაშენებელის №99-ში სკვერის მოწყობ</a:t>
            </a:r>
            <a:r>
              <a:rPr lang="ka-GE" sz="4000" dirty="0" smtClean="0"/>
              <a:t>ა;</a:t>
            </a:r>
            <a:endParaRPr lang="ru-RU" sz="4000" dirty="0" smtClean="0"/>
          </a:p>
          <a:p>
            <a:pPr lvl="0"/>
            <a:r>
              <a:rPr lang="ru-RU" sz="4000" dirty="0" smtClean="0"/>
              <a:t>ქალაქ ქობულეთში, რუსთაველის ქუჩაზე ეკლესიის მიმდებარედ სკვერის მოწყობა</a:t>
            </a:r>
            <a:r>
              <a:rPr lang="ka-GE" sz="4000" dirty="0" smtClean="0"/>
              <a:t>;</a:t>
            </a:r>
            <a:endParaRPr lang="ru-RU" sz="4000" dirty="0" smtClean="0"/>
          </a:p>
          <a:p>
            <a:pPr lvl="0"/>
            <a:r>
              <a:rPr lang="ru-RU" sz="4000" dirty="0" smtClean="0"/>
              <a:t>დაბა ჩაქვში, ბუკნარის ცენტრში სკვერის მოწყობ</a:t>
            </a:r>
            <a:r>
              <a:rPr lang="ka-GE" sz="4000" dirty="0" smtClean="0"/>
              <a:t>ა.</a:t>
            </a:r>
          </a:p>
          <a:p>
            <a:pPr lvl="0"/>
            <a:r>
              <a:rPr lang="ka-GE" sz="4000" b="1" u="sng" dirty="0" smtClean="0"/>
              <a:t>                სასოფლო-ცენტრების კეთილმოწყობა </a:t>
            </a:r>
            <a:endParaRPr lang="ru-RU" sz="4000" dirty="0" smtClean="0"/>
          </a:p>
          <a:p>
            <a:r>
              <a:rPr lang="ka-GE" sz="700" dirty="0" smtClean="0"/>
              <a:t> </a:t>
            </a:r>
            <a:endParaRPr lang="ru-RU" sz="700" dirty="0" smtClean="0"/>
          </a:p>
          <a:p>
            <a:pPr lvl="0"/>
            <a:r>
              <a:rPr lang="ru-RU" sz="3600" b="1" dirty="0" smtClean="0"/>
              <a:t>ქობულეთის მუნიციპალიტეტის სოფელ მუხაესტატეს ცენტრის </a:t>
            </a:r>
            <a:r>
              <a:rPr lang="ru-RU" sz="3600" dirty="0" smtClean="0"/>
              <a:t>კეთილმოწყობ</a:t>
            </a:r>
            <a:r>
              <a:rPr lang="ka-GE" sz="3600" dirty="0" smtClean="0"/>
              <a:t>ისათვის სამუშაოები მიმდინარეობს და დასრულდება მიმდინარე წელს.</a:t>
            </a:r>
            <a:endParaRPr lang="ru-RU" sz="3600" dirty="0" smtClean="0"/>
          </a:p>
          <a:p>
            <a:pPr lvl="0"/>
            <a:r>
              <a:rPr lang="ru-RU" sz="3600" b="1" dirty="0" smtClean="0"/>
              <a:t>ქობულეთის მუნიციპალიტეტის სოფელ ხალას ცენტრის </a:t>
            </a:r>
            <a:r>
              <a:rPr lang="ka-GE" sz="3600" b="1" dirty="0" smtClean="0"/>
              <a:t>   </a:t>
            </a:r>
            <a:r>
              <a:rPr lang="ru-RU" sz="3600" b="1" dirty="0" smtClean="0"/>
              <a:t>კეთილმოწყო</a:t>
            </a:r>
            <a:r>
              <a:rPr lang="ka-GE" sz="3600" b="1" dirty="0" smtClean="0"/>
              <a:t>ბისათვის </a:t>
            </a:r>
            <a:r>
              <a:rPr lang="ka-GE" sz="3600" dirty="0" smtClean="0"/>
              <a:t>სამუშაოები მიმდინარეობს და დასრულდება მიმდინარე წელს.</a:t>
            </a:r>
            <a:endParaRPr lang="ru-RU" sz="3600" dirty="0" smtClean="0"/>
          </a:p>
          <a:p>
            <a:pPr lvl="0"/>
            <a:r>
              <a:rPr lang="ru-RU" sz="3600" b="1" dirty="0" smtClean="0"/>
              <a:t>ქობულეთის მუნიციპალიტეტის სოფელ ალამბრის ცენტრის და სკვერის კეთილმოწყობა</a:t>
            </a:r>
            <a:r>
              <a:rPr lang="ka-GE" sz="3600" b="1" dirty="0" smtClean="0"/>
              <a:t> </a:t>
            </a:r>
            <a:r>
              <a:rPr lang="ka-GE" sz="3600" dirty="0" smtClean="0"/>
              <a:t>სამუშაოები მიმდინარეობს და დასრულდება მიმდინარე წელს.</a:t>
            </a:r>
            <a:endParaRPr lang="ru-RU" sz="3600" dirty="0" smtClean="0"/>
          </a:p>
          <a:p>
            <a:pPr lvl="0"/>
            <a:r>
              <a:rPr lang="ru-RU" sz="3600" b="1" dirty="0" smtClean="0"/>
              <a:t>ქობულეთის მუნიციპალიტეტის სოფელ აჭყვისთავის ცენტრის და სკვერის კეთილმოწყობა</a:t>
            </a:r>
            <a:r>
              <a:rPr lang="ka-GE" sz="3600" b="1" dirty="0" smtClean="0"/>
              <a:t> </a:t>
            </a:r>
            <a:r>
              <a:rPr lang="ka-GE" sz="3600" dirty="0" smtClean="0"/>
              <a:t>სამუშაოები მიმდინარეობს და დასრულდება მიმდინარე წელს.</a:t>
            </a:r>
            <a:endParaRPr lang="ru-RU" sz="3600" dirty="0" smtClean="0"/>
          </a:p>
          <a:p>
            <a:pPr lvl="0"/>
            <a:r>
              <a:rPr lang="ru-RU" sz="3600" b="1" dirty="0" smtClean="0"/>
              <a:t>ქობულეთის მუნიციპალიტეტის სოფელ ზენითის ცენტრის და სკვერის კეთილმოწყობა</a:t>
            </a:r>
            <a:r>
              <a:rPr lang="ka-GE" sz="3600" b="1" dirty="0" smtClean="0"/>
              <a:t>.</a:t>
            </a:r>
            <a:endParaRPr lang="ru-RU" sz="3600" dirty="0" smtClean="0"/>
          </a:p>
          <a:p>
            <a:pPr lvl="0"/>
            <a:r>
              <a:rPr lang="ru-RU" sz="3600" b="1" dirty="0" smtClean="0"/>
              <a:t>ქობულეთის მუნიციპალიტეტის სოფელ ლეღვას ცენტრის კეთილმოწყობა</a:t>
            </a:r>
            <a:endParaRPr lang="ka-GE" sz="3600" b="1" dirty="0" smtClean="0"/>
          </a:p>
          <a:p>
            <a:pPr lvl="0"/>
            <a:r>
              <a:rPr lang="ka-GE" sz="3600" b="1" dirty="0" smtClean="0"/>
              <a:t>ქ</a:t>
            </a:r>
            <a:r>
              <a:rPr lang="ru-RU" sz="3600" b="1" dirty="0" smtClean="0"/>
              <a:t>ობულეთის მუნიციპალიტეტის სოფელ კვირიკეს ცენტრის და სკვერის კეთილმოწყობ</a:t>
            </a:r>
            <a:r>
              <a:rPr lang="ka-GE" sz="3600" b="1" dirty="0" smtClean="0"/>
              <a:t>ა  მიმდინარეობს და დასრულდება მ/წელს</a:t>
            </a:r>
            <a:endParaRPr lang="ru-RU" sz="3600" dirty="0" smtClean="0"/>
          </a:p>
          <a:p>
            <a:pPr lvl="0"/>
            <a:r>
              <a:rPr lang="ru-RU" sz="3600" b="1" dirty="0" smtClean="0"/>
              <a:t>ქობულეთის მუნიციპალიტეტის სოფელ ქობულეთის ცენტრის</a:t>
            </a:r>
            <a:r>
              <a:rPr lang="ka-GE" sz="3600" b="1" dirty="0" smtClean="0"/>
              <a:t> კეთილმოწყობა</a:t>
            </a:r>
            <a:endParaRPr lang="ru-RU" sz="3600" dirty="0" smtClean="0"/>
          </a:p>
          <a:p>
            <a:pPr lvl="0"/>
            <a:endParaRPr lang="ka-GE" sz="3600" b="1" dirty="0" smtClean="0"/>
          </a:p>
          <a:p>
            <a:pPr lvl="0"/>
            <a:endParaRPr lang="ka-GE" sz="3200" dirty="0" smtClean="0"/>
          </a:p>
          <a:p>
            <a:pPr lvl="0">
              <a:lnSpc>
                <a:spcPct val="120000"/>
              </a:lnSpc>
            </a:pPr>
            <a:endParaRPr lang="ka-GE" sz="3200" dirty="0" smtClean="0"/>
          </a:p>
          <a:p>
            <a:pPr lvl="0">
              <a:lnSpc>
                <a:spcPct val="120000"/>
              </a:lnSpc>
            </a:pPr>
            <a:endParaRPr lang="ka-GE" sz="3200" dirty="0" smtClean="0"/>
          </a:p>
          <a:p>
            <a:pPr lvl="0">
              <a:lnSpc>
                <a:spcPct val="120000"/>
              </a:lnSpc>
            </a:pPr>
            <a:endParaRPr lang="ka-GE" sz="3200" dirty="0" smtClean="0"/>
          </a:p>
          <a:p>
            <a:pPr lvl="0">
              <a:lnSpc>
                <a:spcPct val="120000"/>
              </a:lnSpc>
            </a:pPr>
            <a:endParaRPr lang="ka-GE" sz="3200" dirty="0" smtClean="0"/>
          </a:p>
          <a:p>
            <a:pPr lvl="0">
              <a:lnSpc>
                <a:spcPct val="120000"/>
              </a:lnSpc>
            </a:pPr>
            <a:endParaRPr lang="ka-GE" sz="3200" dirty="0" smtClean="0"/>
          </a:p>
          <a:p>
            <a:pPr lvl="0">
              <a:lnSpc>
                <a:spcPct val="120000"/>
              </a:lnSpc>
            </a:pPr>
            <a:endParaRPr lang="ru-RU" sz="32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428604"/>
            <a:ext cx="7886700" cy="57483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ka-GE" sz="1100" b="1" dirty="0" smtClean="0">
                <a:latin typeface="Sylfaen" panose="010A0502050306030303" pitchFamily="18" charset="0"/>
              </a:rPr>
              <a:t>                    წყალმომარაგების სისტემების </a:t>
            </a:r>
            <a:r>
              <a:rPr lang="ka-GE" sz="1100" b="1" dirty="0" smtClean="0"/>
              <a:t>რეაბილიტაცია და მოვლა-პატრონობის ღონისძიებები;</a:t>
            </a:r>
            <a:endParaRPr lang="en-GB" sz="1100" b="1" dirty="0" smtClean="0"/>
          </a:p>
          <a:p>
            <a:pPr marL="0" lvl="0" indent="0" algn="just">
              <a:buFont typeface="Wingdings" pitchFamily="2" charset="2"/>
              <a:buChar char="§"/>
            </a:pPr>
            <a:r>
              <a:rPr lang="ka-GE" sz="1100" dirty="0" smtClean="0"/>
              <a:t>მიმდინარეობს </a:t>
            </a:r>
            <a:r>
              <a:rPr lang="en-GB" sz="1100" dirty="0" err="1" smtClean="0"/>
              <a:t>ახალიჭაბურღ</a:t>
            </a:r>
            <a:r>
              <a:rPr lang="ka-GE" sz="1100" dirty="0" smtClean="0"/>
              <a:t>ი</a:t>
            </a:r>
            <a:r>
              <a:rPr lang="en-GB" sz="1100" dirty="0" err="1" smtClean="0"/>
              <a:t>ლებისრაოდენობა</a:t>
            </a:r>
            <a:r>
              <a:rPr lang="ka-GE" sz="1100" dirty="0" smtClean="0"/>
              <a:t> 3 -ქობულეთის მუნიციპალიტეტის სოფელ ქვედა სამებაში და სოფელ ქვედა აჭყვაში ჭაბურღილების მოწყობის სამუშაოები	.პროექტის დასრულება მიმდინარე წლისათვისაა გათვალისწინებული;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ka-GE" sz="1100" dirty="0" smtClean="0"/>
              <a:t>შპს "ქობულეთის წყალი“</a:t>
            </a:r>
            <a:r>
              <a:rPr lang="en-GB" sz="1100" dirty="0" smtClean="0"/>
              <a:t>;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ka-GE" sz="1100" dirty="0" smtClean="0"/>
              <a:t>ა(ა)იპ  "ქობულეთის სოფლის წყალი "</a:t>
            </a:r>
            <a:endParaRPr lang="en-GB" sz="1100" dirty="0" smtClean="0"/>
          </a:p>
          <a:p>
            <a:pPr marL="0" indent="0" algn="just">
              <a:buNone/>
            </a:pPr>
            <a:r>
              <a:rPr lang="ka-GE" sz="1100" b="1" dirty="0" smtClean="0">
                <a:latin typeface="Sylfaen" panose="010A0502050306030303" pitchFamily="18" charset="0"/>
              </a:rPr>
              <a:t>                   სანიაღვრე არხებისა და საკანალიზაციო სისტემის მოწყობა - რეაბილიტაცია და მოვლა - შენახვა</a:t>
            </a:r>
            <a:endParaRPr lang="en-GB" sz="1100" b="1" dirty="0" smtClean="0">
              <a:latin typeface="Sylfaen" panose="010A0502050306030303" pitchFamily="18" charset="0"/>
            </a:endParaRPr>
          </a:p>
          <a:p>
            <a:pPr marL="0" indent="0" algn="just">
              <a:buFont typeface="Wingdings" pitchFamily="2" charset="2"/>
              <a:buChar char="§"/>
            </a:pPr>
            <a:r>
              <a:rPr lang="ka-GE" sz="1100" dirty="0" smtClean="0">
                <a:latin typeface="Sylfaen" panose="010A0502050306030303" pitchFamily="18" charset="0"/>
              </a:rPr>
              <a:t>ქალაქ ქობულეთში, ფიჭვნარის საკანალიზაციო მაგისტრალური ხაზის მოწყობა.პროექტი 2021-2022წლების გარდამავალი პროექტია და დასრულდება მიმდინარე წელს.</a:t>
            </a:r>
          </a:p>
          <a:p>
            <a:pPr lvl="0"/>
            <a:r>
              <a:rPr lang="ka-GE" sz="1100" dirty="0" smtClean="0"/>
              <a:t>დასრულებულია </a:t>
            </a:r>
            <a:r>
              <a:rPr lang="en-GB" sz="1100" dirty="0" err="1" smtClean="0"/>
              <a:t>ქალაქქ</a:t>
            </a:r>
            <a:r>
              <a:rPr lang="en-GB" sz="1100" dirty="0" smtClean="0"/>
              <a:t> </a:t>
            </a:r>
            <a:r>
              <a:rPr lang="en-GB" sz="1100" dirty="0" err="1" smtClean="0"/>
              <a:t>ობულეთში</a:t>
            </a:r>
            <a:r>
              <a:rPr lang="en-GB" sz="1100" dirty="0" smtClean="0"/>
              <a:t> </a:t>
            </a:r>
            <a:r>
              <a:rPr lang="ka-GE" sz="1100" dirty="0" smtClean="0"/>
              <a:t>8 </a:t>
            </a:r>
            <a:r>
              <a:rPr lang="en-GB" sz="1100" dirty="0" err="1" smtClean="0"/>
              <a:t>მრავალბინიანი</a:t>
            </a:r>
            <a:r>
              <a:rPr lang="en-GB" sz="1100" dirty="0" smtClean="0"/>
              <a:t> </a:t>
            </a:r>
            <a:r>
              <a:rPr lang="en-GB" sz="1100" dirty="0" err="1" smtClean="0"/>
              <a:t>საცხო</a:t>
            </a:r>
            <a:r>
              <a:rPr lang="ka-GE" sz="1100" dirty="0" smtClean="0"/>
              <a:t>ვ</a:t>
            </a:r>
            <a:r>
              <a:rPr lang="en-GB" sz="1100" dirty="0" err="1" smtClean="0"/>
              <a:t>რებელი</a:t>
            </a:r>
            <a:r>
              <a:rPr lang="en-GB" sz="1100" dirty="0" smtClean="0"/>
              <a:t> </a:t>
            </a:r>
            <a:r>
              <a:rPr lang="en-GB" sz="1100" dirty="0" err="1" smtClean="0"/>
              <a:t>სახლების</a:t>
            </a:r>
            <a:r>
              <a:rPr lang="en-GB" sz="1100" dirty="0" smtClean="0"/>
              <a:t> </a:t>
            </a:r>
            <a:r>
              <a:rPr lang="en-GB" sz="1100" dirty="0" err="1" smtClean="0"/>
              <a:t>ეზოებში</a:t>
            </a:r>
            <a:r>
              <a:rPr lang="en-GB" sz="1100" dirty="0" smtClean="0"/>
              <a:t> </a:t>
            </a:r>
            <a:r>
              <a:rPr lang="en-GB" sz="1100" dirty="0" err="1" smtClean="0"/>
              <a:t>ახალი</a:t>
            </a:r>
            <a:r>
              <a:rPr lang="en-GB" sz="1100" dirty="0" smtClean="0"/>
              <a:t> </a:t>
            </a:r>
            <a:r>
              <a:rPr lang="en-GB" sz="1100" dirty="0" err="1" smtClean="0"/>
              <a:t>ცენტრალური</a:t>
            </a:r>
            <a:r>
              <a:rPr lang="en-GB" sz="1100" dirty="0" smtClean="0"/>
              <a:t> </a:t>
            </a:r>
            <a:r>
              <a:rPr lang="en-GB" sz="1100" dirty="0" err="1" smtClean="0"/>
              <a:t>საკანალიზაციო</a:t>
            </a:r>
            <a:r>
              <a:rPr lang="en-GB" sz="1100" dirty="0" smtClean="0"/>
              <a:t> </a:t>
            </a:r>
            <a:r>
              <a:rPr lang="en-GB" sz="1100" dirty="0" err="1" smtClean="0"/>
              <a:t>ხაზის</a:t>
            </a:r>
            <a:r>
              <a:rPr lang="en-GB" sz="1100" dirty="0" smtClean="0"/>
              <a:t> </a:t>
            </a:r>
            <a:r>
              <a:rPr lang="en-GB" sz="1100" dirty="0" err="1" smtClean="0"/>
              <a:t>მოწყობის</a:t>
            </a:r>
            <a:r>
              <a:rPr lang="en-GB" sz="1100" dirty="0" smtClean="0"/>
              <a:t> </a:t>
            </a:r>
            <a:r>
              <a:rPr lang="en-GB" sz="1100" dirty="0" err="1" smtClean="0"/>
              <a:t>სამუშაოები</a:t>
            </a:r>
            <a:r>
              <a:rPr lang="ka-GE" sz="1100" dirty="0" smtClean="0"/>
              <a:t> </a:t>
            </a:r>
            <a:endParaRPr lang="ru-RU" sz="1100" dirty="0" smtClean="0"/>
          </a:p>
          <a:p>
            <a:r>
              <a:rPr lang="ka-GE" sz="1100" dirty="0" smtClean="0"/>
              <a:t>რეაბილიტირებულია 1 სატუმბი სადგური  - </a:t>
            </a:r>
            <a:r>
              <a:rPr lang="en-GB" sz="1100" dirty="0" err="1" smtClean="0"/>
              <a:t>მუნიციპალიტეტშიარსებული</a:t>
            </a:r>
            <a:r>
              <a:rPr lang="en-GB" sz="1100" dirty="0" smtClean="0"/>
              <a:t>  №2 </a:t>
            </a:r>
            <a:r>
              <a:rPr lang="en-GB" sz="1100" dirty="0" err="1" smtClean="0"/>
              <a:t>საკანალიზაციო</a:t>
            </a:r>
            <a:r>
              <a:rPr lang="ka-GE" sz="1100" dirty="0" smtClean="0"/>
              <a:t> </a:t>
            </a:r>
            <a:r>
              <a:rPr lang="en-GB" sz="1100" dirty="0" err="1" smtClean="0"/>
              <a:t>სატუმბისადგურისსარეაბილიტაციოსამუშაოები</a:t>
            </a:r>
            <a:endParaRPr lang="ka-GE" sz="1100" dirty="0" smtClean="0"/>
          </a:p>
          <a:p>
            <a:pPr lvl="0"/>
            <a:r>
              <a:rPr lang="ka-GE" sz="1100" dirty="0" smtClean="0"/>
              <a:t>.</a:t>
            </a:r>
            <a:r>
              <a:rPr lang="ka-GE" sz="1100" b="1" dirty="0" smtClean="0">
                <a:latin typeface="Sylfaen" panose="010A0502050306030303" pitchFamily="18" charset="0"/>
              </a:rPr>
              <a:t>გარე-განათების ქსელების მოწყობა/რეაბილიტაცია და არსებულის მოვლა-პატრონობის ღონისძიებები;</a:t>
            </a:r>
          </a:p>
          <a:p>
            <a:pPr marL="0" indent="0" algn="just">
              <a:buNone/>
            </a:pPr>
            <a:r>
              <a:rPr lang="ka-GE" sz="1100" b="1" dirty="0" smtClean="0">
                <a:latin typeface="Sylfaen" panose="010A0502050306030303" pitchFamily="18" charset="0"/>
              </a:rPr>
              <a:t>უკანონო მიშენებებისა და ჯიხურების დემონტაჟი; </a:t>
            </a:r>
          </a:p>
          <a:p>
            <a:pPr marL="0" indent="0" algn="just">
              <a:buNone/>
            </a:pPr>
            <a:r>
              <a:rPr lang="ka-GE" sz="1100" b="1" dirty="0" smtClean="0">
                <a:latin typeface="Sylfaen" panose="010A0502050306030303" pitchFamily="18" charset="0"/>
              </a:rPr>
              <a:t>შპს ქობულეთის პროფილაქტიკური დეზინფექციის სადგური;</a:t>
            </a:r>
          </a:p>
          <a:p>
            <a:pPr marL="0" indent="0" algn="just">
              <a:buNone/>
            </a:pPr>
            <a:r>
              <a:rPr lang="ka-GE" sz="1100" b="1" dirty="0" smtClean="0"/>
              <a:t>ინფრასტრუქტურის ობიექტების აღდგენა-რეაბილიტაცია კეთილმოწყობა (სოფლის მხარდაჭერის პროგრამა)</a:t>
            </a:r>
            <a:r>
              <a:rPr lang="ka-GE" sz="1100" dirty="0" smtClean="0"/>
              <a:t> </a:t>
            </a:r>
          </a:p>
          <a:p>
            <a:pPr marL="0" indent="0" algn="just">
              <a:buNone/>
            </a:pPr>
            <a:r>
              <a:rPr lang="ka-GE" sz="1100" b="1" dirty="0" smtClean="0"/>
              <a:t>შეძენილია სახურავისა  მოსაწყობად საჭირო მასალის თუნუქი-  28 285 მ² </a:t>
            </a:r>
          </a:p>
          <a:p>
            <a:pPr marL="0" indent="0" algn="just">
              <a:buNone/>
            </a:pPr>
            <a:r>
              <a:rPr lang="ka-GE" sz="1100" b="1" dirty="0" smtClean="0"/>
              <a:t>აზომვითი ნახაზების მომზადება;</a:t>
            </a:r>
          </a:p>
          <a:p>
            <a:pPr marL="0" indent="0" algn="just">
              <a:buNone/>
            </a:pPr>
            <a:r>
              <a:rPr lang="ka-GE" sz="1100" b="1" dirty="0" smtClean="0"/>
              <a:t>ა(ა)იპ ქობულეთის გამწვანება;</a:t>
            </a:r>
          </a:p>
          <a:p>
            <a:pPr marL="0" indent="0" algn="just">
              <a:buNone/>
            </a:pPr>
            <a:r>
              <a:rPr lang="ka-GE" sz="1100" b="1" dirty="0" smtClean="0"/>
              <a:t>საპროექტო სახარჯთაღრიცხვო დოკუმენტაციების</a:t>
            </a:r>
            <a:r>
              <a:rPr lang="ka-GE" sz="1100" dirty="0" smtClean="0"/>
              <a:t>  შესყიდვ</a:t>
            </a:r>
            <a:r>
              <a:rPr lang="ka-GE" sz="1200" dirty="0" smtClean="0"/>
              <a:t>ა</a:t>
            </a:r>
            <a:r>
              <a:rPr lang="ka-GE" sz="1400" dirty="0" smtClean="0"/>
              <a:t>;</a:t>
            </a:r>
          </a:p>
          <a:p>
            <a:pPr marL="0" indent="0" algn="just">
              <a:buNone/>
            </a:pPr>
            <a:r>
              <a:rPr lang="ka-GE" sz="1000" b="1" dirty="0" smtClean="0"/>
              <a:t>ქობულეთის მუნიციპალიტეტის ტერიტორიაზე არსებული სამედიცონო პუნქტების მოწყობა/რეაბილიტაცია ;</a:t>
            </a:r>
          </a:p>
          <a:p>
            <a:pPr marL="0" indent="0" algn="just">
              <a:buNone/>
            </a:pPr>
            <a:r>
              <a:rPr lang="ka-GE" sz="1000" b="1" dirty="0" smtClean="0"/>
              <a:t>ქობულეთის მუნიციპალიტეტის ადმინისტრაციულ შენობაში  ოთახის აღდგენა გამაგრების სამუშაოები; </a:t>
            </a:r>
          </a:p>
          <a:p>
            <a:pPr marL="0" indent="0" algn="just">
              <a:buNone/>
            </a:pPr>
            <a:r>
              <a:rPr lang="ka-GE" sz="1000" b="1" dirty="0" smtClean="0"/>
              <a:t>ა(ა)იპ ქობულეთის სანდასუფთავება;</a:t>
            </a:r>
          </a:p>
          <a:p>
            <a:pPr marL="0" indent="0" algn="just">
              <a:buNone/>
            </a:pPr>
            <a:r>
              <a:rPr lang="ka-GE" sz="1000" b="1" dirty="0" smtClean="0"/>
              <a:t>დასუფთავების ღონისძიებები</a:t>
            </a:r>
            <a:r>
              <a:rPr lang="ka-GE" sz="1000" dirty="0" smtClean="0"/>
              <a:t> (მაწანწალა ცხოველების მოვლა-პატრონობა);</a:t>
            </a:r>
            <a:endParaRPr lang="ka-GE" sz="1000" b="1" dirty="0" smtClean="0"/>
          </a:p>
          <a:p>
            <a:pPr marL="0" indent="0" algn="just">
              <a:buNone/>
            </a:pPr>
            <a:endParaRPr lang="ka-GE" sz="1400" dirty="0" smtClean="0"/>
          </a:p>
          <a:p>
            <a:pPr marL="0" indent="0" algn="just">
              <a:buNone/>
            </a:pPr>
            <a:endParaRPr lang="ka-GE" sz="1400" dirty="0" smtClean="0"/>
          </a:p>
          <a:p>
            <a:pPr marL="0" indent="0" algn="just">
              <a:buNone/>
            </a:pPr>
            <a:endParaRPr lang="ka-GE" sz="1500" b="1" dirty="0" smtClean="0">
              <a:latin typeface="Sylfaen" panose="010A0502050306030303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86700" cy="575952"/>
          </a:xfrm>
        </p:spPr>
        <p:txBody>
          <a:bodyPr/>
          <a:lstStyle/>
          <a:p>
            <a:pPr algn="ctr"/>
            <a:r>
              <a:rPr lang="ka-GE" b="1" dirty="0" smtClean="0"/>
              <a:t>განათლება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71546"/>
            <a:ext cx="7886700" cy="5143535"/>
          </a:xfrm>
        </p:spPr>
        <p:txBody>
          <a:bodyPr>
            <a:normAutofit/>
          </a:bodyPr>
          <a:lstStyle/>
          <a:p>
            <a:pPr algn="just"/>
            <a:r>
              <a:rPr lang="ka-GE" sz="1200" dirty="0">
                <a:latin typeface="Sylfaen" panose="010A0502050306030303" pitchFamily="18" charset="0"/>
              </a:rPr>
              <a:t>სკოლამდელი განათლების ხარისხის გაუმჯობესების ხელშეწყობა, ხელმისაწვდომობის უზრუნველყოფა და ხარისხის მართვის ეფექტიანი სისტემის </a:t>
            </a:r>
            <a:r>
              <a:rPr lang="ka-GE" sz="1200" dirty="0" smtClean="0">
                <a:latin typeface="Sylfaen" panose="010A0502050306030303" pitchFamily="18" charset="0"/>
              </a:rPr>
              <a:t>ჩამოყალიბება</a:t>
            </a:r>
            <a:r>
              <a:rPr lang="ka-GE" sz="1200" dirty="0">
                <a:latin typeface="Sylfaen" panose="010A0502050306030303" pitchFamily="18" charset="0"/>
              </a:rPr>
              <a:t>;</a:t>
            </a:r>
            <a:endParaRPr lang="ka-GE" sz="1200" dirty="0" smtClean="0">
              <a:latin typeface="Sylfaen" panose="010A0502050306030303" pitchFamily="18" charset="0"/>
            </a:endParaRPr>
          </a:p>
          <a:p>
            <a:pPr algn="just"/>
            <a:r>
              <a:rPr lang="ka-GE" sz="1200" dirty="0" smtClean="0"/>
              <a:t>ქობულეთის </a:t>
            </a:r>
            <a:r>
              <a:rPr lang="en-US" sz="1200" dirty="0" err="1" smtClean="0"/>
              <a:t>მუნიციპალიტეტში</a:t>
            </a:r>
            <a:r>
              <a:rPr lang="ka-GE" sz="1200" dirty="0" smtClean="0"/>
              <a:t> ფუნქციონირებს</a:t>
            </a:r>
            <a:r>
              <a:rPr lang="en-US" sz="1200" dirty="0" smtClean="0"/>
              <a:t> </a:t>
            </a:r>
            <a:r>
              <a:rPr lang="ka-GE" sz="1200" dirty="0" smtClean="0"/>
              <a:t>29</a:t>
            </a:r>
            <a:r>
              <a:rPr lang="en-US" sz="1200" dirty="0" smtClean="0"/>
              <a:t> </a:t>
            </a:r>
            <a:r>
              <a:rPr lang="en-US" sz="1200" dirty="0" err="1" smtClean="0"/>
              <a:t>ბაგა-ბაღი</a:t>
            </a:r>
            <a:r>
              <a:rPr lang="en-US" sz="1200" dirty="0" smtClean="0"/>
              <a:t>. </a:t>
            </a:r>
            <a:r>
              <a:rPr lang="en-US" sz="1200" dirty="0" err="1" smtClean="0"/>
              <a:t>ბაღებში</a:t>
            </a:r>
            <a:r>
              <a:rPr lang="en-US" sz="1200" dirty="0" smtClean="0"/>
              <a:t> 116 </a:t>
            </a:r>
            <a:r>
              <a:rPr lang="en-US" sz="1200" dirty="0" err="1" smtClean="0"/>
              <a:t>ასაკობრივი</a:t>
            </a:r>
            <a:r>
              <a:rPr lang="en-US" sz="1200" dirty="0" smtClean="0"/>
              <a:t> </a:t>
            </a:r>
            <a:r>
              <a:rPr lang="en-US" sz="1200" dirty="0" err="1" smtClean="0"/>
              <a:t>ჯგუფია</a:t>
            </a:r>
            <a:r>
              <a:rPr lang="en-US" sz="1200" dirty="0" smtClean="0"/>
              <a:t>; </a:t>
            </a:r>
            <a:r>
              <a:rPr lang="en-US" sz="1200" dirty="0" err="1" smtClean="0"/>
              <a:t>ამ</a:t>
            </a:r>
            <a:r>
              <a:rPr lang="en-US" sz="1200" dirty="0" smtClean="0"/>
              <a:t> </a:t>
            </a:r>
            <a:r>
              <a:rPr lang="en-US" sz="1200" dirty="0" err="1" smtClean="0"/>
              <a:t>ეტაპზე</a:t>
            </a:r>
            <a:r>
              <a:rPr lang="en-US" sz="1200" dirty="0" smtClean="0"/>
              <a:t> </a:t>
            </a:r>
            <a:r>
              <a:rPr lang="en-US" sz="1200" dirty="0" err="1" smtClean="0"/>
              <a:t>ხელმისაწვდომობა</a:t>
            </a:r>
            <a:r>
              <a:rPr lang="en-US" sz="1200" dirty="0" smtClean="0"/>
              <a:t> </a:t>
            </a:r>
            <a:r>
              <a:rPr lang="en-US" sz="1200" dirty="0" err="1" smtClean="0"/>
              <a:t>მაქსიმალურად</a:t>
            </a:r>
            <a:r>
              <a:rPr lang="en-US" sz="1200" dirty="0" smtClean="0"/>
              <a:t> </a:t>
            </a:r>
            <a:r>
              <a:rPr lang="en-US" sz="1200" dirty="0" err="1" smtClean="0"/>
              <a:t>უზრუნველყოფილია</a:t>
            </a:r>
            <a:r>
              <a:rPr lang="en-US" sz="1200" dirty="0" smtClean="0"/>
              <a:t>, </a:t>
            </a:r>
            <a:r>
              <a:rPr lang="en-US" sz="1200" dirty="0" err="1" smtClean="0"/>
              <a:t>რადგან</a:t>
            </a:r>
            <a:r>
              <a:rPr lang="en-US" sz="1200" dirty="0" smtClean="0"/>
              <a:t> </a:t>
            </a:r>
            <a:r>
              <a:rPr lang="en-US" sz="1200" dirty="0" err="1" smtClean="0"/>
              <a:t>მუნიციპალიტეტში</a:t>
            </a:r>
            <a:r>
              <a:rPr lang="en-US" sz="1200" dirty="0" smtClean="0"/>
              <a:t> 2-დან 6 </a:t>
            </a:r>
            <a:r>
              <a:rPr lang="en-US" sz="1200" dirty="0" err="1" smtClean="0"/>
              <a:t>წლამდე</a:t>
            </a:r>
            <a:r>
              <a:rPr lang="en-US" sz="1200" dirty="0" smtClean="0"/>
              <a:t>  </a:t>
            </a:r>
            <a:r>
              <a:rPr lang="en-US" sz="1200" dirty="0" err="1" smtClean="0"/>
              <a:t>სულ</a:t>
            </a:r>
            <a:r>
              <a:rPr lang="en-US" sz="1200" dirty="0" smtClean="0"/>
              <a:t> 31</a:t>
            </a:r>
            <a:r>
              <a:rPr lang="ka-GE" sz="1200" dirty="0" smtClean="0"/>
              <a:t>0</a:t>
            </a:r>
            <a:r>
              <a:rPr lang="en-US" sz="1200" dirty="0" smtClean="0"/>
              <a:t>0 </a:t>
            </a:r>
            <a:r>
              <a:rPr lang="en-US" sz="1200" dirty="0" err="1" smtClean="0"/>
              <a:t>ბავშვია</a:t>
            </a:r>
            <a:r>
              <a:rPr lang="en-US" sz="1200" dirty="0" smtClean="0"/>
              <a:t>.  </a:t>
            </a:r>
            <a:r>
              <a:rPr lang="ka-GE" sz="1200" dirty="0" smtClean="0"/>
              <a:t>29</a:t>
            </a:r>
            <a:r>
              <a:rPr lang="en-US" sz="1200" dirty="0" smtClean="0"/>
              <a:t> </a:t>
            </a:r>
            <a:r>
              <a:rPr lang="en-US" sz="1200" dirty="0" err="1" smtClean="0"/>
              <a:t>ბაღისთვის</a:t>
            </a:r>
            <a:r>
              <a:rPr lang="en-US" sz="1200" dirty="0" smtClean="0"/>
              <a:t> </a:t>
            </a:r>
            <a:r>
              <a:rPr lang="en-US" sz="1200" dirty="0" err="1" smtClean="0"/>
              <a:t>უნიფიცირებულია</a:t>
            </a:r>
            <a:r>
              <a:rPr lang="en-US" sz="1200" dirty="0" smtClean="0"/>
              <a:t> </a:t>
            </a:r>
            <a:r>
              <a:rPr lang="en-US" sz="1200" dirty="0" err="1" smtClean="0"/>
              <a:t>კვების</a:t>
            </a:r>
            <a:r>
              <a:rPr lang="en-US" sz="1200" dirty="0" smtClean="0"/>
              <a:t> </a:t>
            </a:r>
            <a:r>
              <a:rPr lang="en-US" sz="1200" dirty="0" err="1" smtClean="0"/>
              <a:t>სტანდარტის</a:t>
            </a:r>
            <a:r>
              <a:rPr lang="en-US" sz="1200" dirty="0" smtClean="0"/>
              <a:t> </a:t>
            </a:r>
            <a:r>
              <a:rPr lang="en-US" sz="1200" dirty="0" err="1" smtClean="0"/>
              <a:t>შესაბამისი</a:t>
            </a:r>
            <a:r>
              <a:rPr lang="en-US" sz="1200" dirty="0" smtClean="0"/>
              <a:t> </a:t>
            </a:r>
            <a:r>
              <a:rPr lang="en-US" sz="1200" dirty="0" err="1" smtClean="0"/>
              <a:t>მენიუ</a:t>
            </a:r>
            <a:r>
              <a:rPr lang="en-US" sz="1200" dirty="0" smtClean="0"/>
              <a:t> </a:t>
            </a:r>
            <a:r>
              <a:rPr lang="en-US" sz="1200" dirty="0" err="1" smtClean="0"/>
              <a:t>და</a:t>
            </a:r>
            <a:r>
              <a:rPr lang="en-US" sz="1200" dirty="0" smtClean="0"/>
              <a:t> </a:t>
            </a:r>
            <a:r>
              <a:rPr lang="en-US" sz="1200" dirty="0" err="1" smtClean="0"/>
              <a:t>ის</a:t>
            </a:r>
            <a:r>
              <a:rPr lang="en-US" sz="1200" dirty="0" smtClean="0"/>
              <a:t> </a:t>
            </a:r>
            <a:r>
              <a:rPr lang="en-US" sz="1200" dirty="0" err="1" smtClean="0"/>
              <a:t>სრულად</a:t>
            </a:r>
            <a:r>
              <a:rPr lang="en-US" sz="1200" dirty="0" smtClean="0"/>
              <a:t> </a:t>
            </a:r>
            <a:r>
              <a:rPr lang="en-US" sz="1200" dirty="0" err="1" smtClean="0"/>
              <a:t>შეესაბამება</a:t>
            </a:r>
            <a:r>
              <a:rPr lang="en-US" sz="1200" dirty="0" smtClean="0"/>
              <a:t> N 487 </a:t>
            </a:r>
            <a:r>
              <a:rPr lang="en-US" sz="1200" dirty="0" err="1" smtClean="0"/>
              <a:t>დადგენილებას</a:t>
            </a:r>
            <a:r>
              <a:rPr lang="en-US" sz="1200" dirty="0" smtClean="0"/>
              <a:t>. </a:t>
            </a:r>
            <a:r>
              <a:rPr lang="en-US" sz="1200" dirty="0" err="1" smtClean="0"/>
              <a:t>სასწავლო</a:t>
            </a:r>
            <a:r>
              <a:rPr lang="en-US" sz="1200" dirty="0" smtClean="0"/>
              <a:t> </a:t>
            </a:r>
            <a:r>
              <a:rPr lang="en-US" sz="1200" dirty="0" err="1" smtClean="0"/>
              <a:t>პროცესები</a:t>
            </a:r>
            <a:r>
              <a:rPr lang="en-US" sz="1200" dirty="0" smtClean="0"/>
              <a:t> </a:t>
            </a:r>
            <a:r>
              <a:rPr lang="en-US" sz="1200" dirty="0" err="1" smtClean="0"/>
              <a:t>დაქვემდებარებულია</a:t>
            </a:r>
            <a:r>
              <a:rPr lang="en-US" sz="1200" dirty="0" smtClean="0"/>
              <a:t> </a:t>
            </a:r>
            <a:r>
              <a:rPr lang="en-US" sz="1200" dirty="0" err="1" smtClean="0"/>
              <a:t>სკოლამდელი</a:t>
            </a:r>
            <a:r>
              <a:rPr lang="en-US" sz="1200" dirty="0" smtClean="0"/>
              <a:t> </a:t>
            </a:r>
            <a:r>
              <a:rPr lang="en-US" sz="1200" dirty="0" err="1" smtClean="0"/>
              <a:t>განათლების</a:t>
            </a:r>
            <a:r>
              <a:rPr lang="en-US" sz="1200" dirty="0" smtClean="0"/>
              <a:t> </a:t>
            </a:r>
            <a:r>
              <a:rPr lang="en-US" sz="1200" dirty="0" err="1" smtClean="0"/>
              <a:t>სახელმწიფო</a:t>
            </a:r>
            <a:r>
              <a:rPr lang="en-US" sz="1200" dirty="0" smtClean="0"/>
              <a:t> </a:t>
            </a:r>
            <a:r>
              <a:rPr lang="en-US" sz="1200" dirty="0" err="1" smtClean="0"/>
              <a:t>სტანდარტების</a:t>
            </a:r>
            <a:r>
              <a:rPr lang="en-US" sz="1200" dirty="0" smtClean="0"/>
              <a:t> </a:t>
            </a:r>
            <a:r>
              <a:rPr lang="en-US" sz="1200" dirty="0" err="1" smtClean="0"/>
              <a:t>მოთხოვნებს</a:t>
            </a:r>
            <a:r>
              <a:rPr lang="en-US" sz="1200" dirty="0" smtClean="0"/>
              <a:t> </a:t>
            </a:r>
            <a:r>
              <a:rPr lang="en-US" sz="1200" dirty="0" err="1" smtClean="0"/>
              <a:t>და</a:t>
            </a:r>
            <a:r>
              <a:rPr lang="en-US" sz="1200" dirty="0" smtClean="0"/>
              <a:t> </a:t>
            </a:r>
            <a:r>
              <a:rPr lang="en-US" sz="1200" dirty="0" err="1" smtClean="0"/>
              <a:t>არსებული</a:t>
            </a:r>
            <a:r>
              <a:rPr lang="en-US" sz="1200" dirty="0" smtClean="0"/>
              <a:t> </a:t>
            </a:r>
            <a:r>
              <a:rPr lang="en-US" sz="1200" dirty="0" err="1" smtClean="0"/>
              <a:t>გამოწვევების</a:t>
            </a:r>
            <a:r>
              <a:rPr lang="en-US" sz="1200" dirty="0" smtClean="0"/>
              <a:t> </a:t>
            </a:r>
            <a:r>
              <a:rPr lang="en-US" sz="1200" dirty="0" err="1" smtClean="0"/>
              <a:t>გათვალისწინებით</a:t>
            </a:r>
            <a:r>
              <a:rPr lang="en-US" sz="1200" dirty="0" smtClean="0"/>
              <a:t> </a:t>
            </a:r>
            <a:r>
              <a:rPr lang="en-US" sz="1200" dirty="0" err="1" smtClean="0"/>
              <a:t>მაქსიმალურად</a:t>
            </a:r>
            <a:r>
              <a:rPr lang="en-US" sz="1200" dirty="0" smtClean="0"/>
              <a:t> </a:t>
            </a:r>
            <a:r>
              <a:rPr lang="en-US" sz="1200" dirty="0" err="1" smtClean="0"/>
              <a:t>ხდება</a:t>
            </a:r>
            <a:r>
              <a:rPr lang="en-US" sz="1200" dirty="0" smtClean="0"/>
              <a:t> </a:t>
            </a:r>
            <a:r>
              <a:rPr lang="en-US" sz="1200" dirty="0" err="1" smtClean="0"/>
              <a:t>სასკოლო</a:t>
            </a:r>
            <a:r>
              <a:rPr lang="en-US" sz="1200" dirty="0" smtClean="0"/>
              <a:t> </a:t>
            </a:r>
            <a:r>
              <a:rPr lang="en-US" sz="1200" dirty="0" err="1" smtClean="0"/>
              <a:t>მზაობის</a:t>
            </a:r>
            <a:r>
              <a:rPr lang="en-US" sz="1200" dirty="0" smtClean="0"/>
              <a:t> </a:t>
            </a:r>
            <a:r>
              <a:rPr lang="en-US" sz="1200" dirty="0" err="1" smtClean="0"/>
              <a:t>უზრუნველყოფა</a:t>
            </a:r>
            <a:r>
              <a:rPr lang="en-US" sz="1200" dirty="0" smtClean="0"/>
              <a:t>. 20</a:t>
            </a:r>
            <a:r>
              <a:rPr lang="ka-GE" sz="1200" dirty="0" smtClean="0"/>
              <a:t>21</a:t>
            </a:r>
            <a:r>
              <a:rPr lang="en-US" sz="1200" dirty="0" smtClean="0"/>
              <a:t> </a:t>
            </a:r>
            <a:r>
              <a:rPr lang="en-US" sz="1200" dirty="0" err="1" smtClean="0"/>
              <a:t>წელს</a:t>
            </a:r>
            <a:r>
              <a:rPr lang="en-US" sz="1200" dirty="0" smtClean="0"/>
              <a:t> </a:t>
            </a:r>
            <a:r>
              <a:rPr lang="en-US" sz="1200" dirty="0" err="1" smtClean="0"/>
              <a:t>გამოშვებული</a:t>
            </a:r>
            <a:r>
              <a:rPr lang="en-US" sz="1200" dirty="0" smtClean="0"/>
              <a:t>  </a:t>
            </a:r>
            <a:r>
              <a:rPr lang="en-US" sz="1200" dirty="0" err="1" smtClean="0"/>
              <a:t>აღსაზრდელების</a:t>
            </a:r>
            <a:r>
              <a:rPr lang="en-US" sz="1200" dirty="0" smtClean="0"/>
              <a:t> </a:t>
            </a:r>
            <a:r>
              <a:rPr lang="ka-GE" sz="1200" dirty="0" smtClean="0"/>
              <a:t>უმრავლესობა</a:t>
            </a:r>
            <a:r>
              <a:rPr lang="en-US" sz="1200" dirty="0" smtClean="0"/>
              <a:t>  </a:t>
            </a:r>
            <a:r>
              <a:rPr lang="en-US" sz="1200" dirty="0" err="1" smtClean="0"/>
              <a:t>სრულად</a:t>
            </a:r>
            <a:r>
              <a:rPr lang="en-US" sz="1200" dirty="0" smtClean="0"/>
              <a:t> </a:t>
            </a:r>
            <a:r>
              <a:rPr lang="en-US" sz="1200" dirty="0" err="1" smtClean="0"/>
              <a:t>აკმაყოფილებს</a:t>
            </a:r>
            <a:r>
              <a:rPr lang="en-US" sz="1200" dirty="0" smtClean="0"/>
              <a:t> </a:t>
            </a:r>
            <a:r>
              <a:rPr lang="en-US" sz="1200" dirty="0" err="1" smtClean="0"/>
              <a:t>სასკოლო</a:t>
            </a:r>
            <a:r>
              <a:rPr lang="en-US" sz="1200" dirty="0" smtClean="0"/>
              <a:t> </a:t>
            </a:r>
            <a:r>
              <a:rPr lang="en-US" sz="1200" dirty="0" err="1" smtClean="0"/>
              <a:t>მზაობის</a:t>
            </a:r>
            <a:r>
              <a:rPr lang="en-US" sz="1200" dirty="0" smtClean="0"/>
              <a:t> </a:t>
            </a:r>
            <a:r>
              <a:rPr lang="en-US" sz="1200" dirty="0" err="1" smtClean="0"/>
              <a:t>პროგრამას</a:t>
            </a:r>
            <a:r>
              <a:rPr lang="en-US" sz="1200" dirty="0" smtClean="0"/>
              <a:t>.</a:t>
            </a:r>
            <a:endParaRPr lang="ka-GE" sz="1200" dirty="0" smtClean="0"/>
          </a:p>
          <a:p>
            <a:pPr algn="just"/>
            <a:r>
              <a:rPr lang="ka-GE" sz="1100" dirty="0" smtClean="0"/>
              <a:t>დასრულებულია 1 ბაღის მშენებლობა (ალამბარი) 6 ბაღის მიმდინარეობს (ხალა, საჩინო, ქვ.კვირიკე, გვარა, ლეღვა, N1 ბაღი)</a:t>
            </a:r>
            <a:endParaRPr lang="ru-RU" sz="11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  <a:p>
            <a:pPr algn="just"/>
            <a:endParaRPr lang="ka-GE" sz="1200" dirty="0" smtClean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14348" y="3143248"/>
          <a:ext cx="7929618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3301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357166"/>
            <a:ext cx="7886700" cy="5819797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ka-GE" sz="2400" dirty="0" smtClean="0">
                <a:latin typeface="Sylfaen" panose="010A0502050306030303" pitchFamily="18" charset="0"/>
              </a:rPr>
              <a:t> </a:t>
            </a:r>
            <a:r>
              <a:rPr lang="ru-RU" sz="1700" b="1" dirty="0" smtClean="0"/>
              <a:t>ქალაქ ქობულეთში №1 საბავშვო ბაღის  მშენებელობა</a:t>
            </a:r>
            <a:r>
              <a:rPr lang="ru-RU" sz="1700" dirty="0" smtClean="0"/>
              <a:t> </a:t>
            </a:r>
            <a:r>
              <a:rPr lang="ka-GE" sz="1700" dirty="0" smtClean="0"/>
              <a:t>     აშენდება 2 სართულიანი თანამედროვე სტანდარტების შესაბამისი საბავშვო ბაღი (7 ჯგუფზე გათვლლი),, სამუშაოები    დასრულ;დება მიმდინარე წელს.წელს</a:t>
            </a:r>
            <a:endParaRPr lang="ru-RU" sz="1700" dirty="0" smtClean="0"/>
          </a:p>
          <a:p>
            <a:pPr lvl="0"/>
            <a:r>
              <a:rPr lang="ka-GE" sz="1700" b="1" dirty="0" smtClean="0"/>
              <a:t>ქობულეთის მუნიციპალიტეტის სოფელ ლეღვაში საბავშვო ბაღის მოწყობა   </a:t>
            </a:r>
            <a:r>
              <a:rPr lang="ka-GE" sz="1700" dirty="0" smtClean="0"/>
              <a:t>როგორც ცნობილია არსებული 2 ჯგუფიანი საბავშვო ბაღი ვერ აკმაყოფილებდა სტანდარტებს, პროექტის ფარგლებში 2022 წელს დასრულდება ახალი თანამედროვე სტანდატების  შესაბამისი (3 ჯგუფიანი) ბაღი.</a:t>
            </a:r>
            <a:endParaRPr lang="ru-RU" sz="1700" dirty="0" smtClean="0"/>
          </a:p>
          <a:p>
            <a:pPr lvl="0"/>
            <a:r>
              <a:rPr lang="ru-RU" sz="1700" b="1" dirty="0" smtClean="0"/>
              <a:t>ქობულეთის მუნიციპალიტეტის სოფ</a:t>
            </a:r>
            <a:r>
              <a:rPr lang="ka-GE" sz="1700" b="1" dirty="0" smtClean="0"/>
              <a:t>ელ</a:t>
            </a:r>
            <a:r>
              <a:rPr lang="ru-RU" sz="1700" b="1" dirty="0" smtClean="0"/>
              <a:t> ხალაში საბავშვო ბაღის მოწყობ</a:t>
            </a:r>
            <a:r>
              <a:rPr lang="ka-GE" sz="1700" b="1" dirty="0" smtClean="0"/>
              <a:t>ა   </a:t>
            </a:r>
            <a:r>
              <a:rPr lang="ka-GE" sz="1700" dirty="0" smtClean="0"/>
              <a:t>როგორც ცნობილია პროექტი 2020-2021წლის გარდამავალი პროექტია. .  თუმცა პროექტი არ დასრულებულა.  პროექტი დასრულდება და პროექტის ფარგლებში მუნიციპალიტეტს შეემატება თანამედროვი სტანდარტების შესაბამისი საბავშვო ბაღი .</a:t>
            </a:r>
            <a:endParaRPr lang="ru-RU" sz="1700" dirty="0" smtClean="0"/>
          </a:p>
          <a:p>
            <a:pPr lvl="0"/>
            <a:r>
              <a:rPr lang="ka-GE" sz="1700" b="1" dirty="0" smtClean="0"/>
              <a:t>ქობულეთის მუნიციპალიტეტის სოფელ საჩინოში საბავშვო</a:t>
            </a:r>
            <a:r>
              <a:rPr lang="ka-GE" sz="1700" dirty="0" smtClean="0"/>
              <a:t> ბაღის მოწყობა გარდამავალი 2020-2021წლების პროექტია. პროექტი დასრულებულია. მოხდა არსებული შენობის დემონტაჟი და აშენდა ახალი   თანამედროვე სტანდარტების შესაბამისი საბავშვო  ბაღი.</a:t>
            </a:r>
            <a:endParaRPr lang="ru-RU" sz="1700" dirty="0" smtClean="0"/>
          </a:p>
          <a:p>
            <a:pPr lvl="0"/>
            <a:r>
              <a:rPr lang="ru-RU" sz="1700" b="1" dirty="0" smtClean="0"/>
              <a:t>ქობულეთის მუნიციპალიტეტის სოფ. ალაბარში საბავშვო ბაღის მოწყობა</a:t>
            </a:r>
            <a:r>
              <a:rPr lang="ka-GE" sz="1700" b="1" dirty="0" smtClean="0"/>
              <a:t> </a:t>
            </a:r>
            <a:r>
              <a:rPr lang="ka-GE" sz="1700" dirty="0" smtClean="0"/>
              <a:t>გარდამავალი 2020-2021წლების პროექტია. როგორც  ცნობილია</a:t>
            </a:r>
            <a:r>
              <a:rPr lang="ka-GE" sz="1700" b="1" dirty="0" smtClean="0"/>
              <a:t> </a:t>
            </a:r>
            <a:r>
              <a:rPr lang="ru-RU" sz="1700" dirty="0" smtClean="0"/>
              <a:t>ალამბარში არსებული საბავშვო ბაღი განთავსებულია სკოლის შენობაში, რომელიც ვერ აკმაყოფილებ</a:t>
            </a:r>
            <a:r>
              <a:rPr lang="ka-GE" sz="1700" dirty="0" smtClean="0"/>
              <a:t>და</a:t>
            </a:r>
            <a:r>
              <a:rPr lang="ru-RU" sz="1700" dirty="0" smtClean="0"/>
              <a:t> სტანდარტებს. პროექტის ფარგლებში </a:t>
            </a:r>
            <a:r>
              <a:rPr lang="ka-GE" sz="1700" dirty="0" smtClean="0"/>
              <a:t>დასრულდა </a:t>
            </a:r>
            <a:r>
              <a:rPr lang="ru-RU" sz="1700" dirty="0" smtClean="0"/>
              <a:t> თანამედროვი სტანდარტების შესაბამისი საბავშვო ბაღი</a:t>
            </a:r>
            <a:r>
              <a:rPr lang="ka-GE" sz="1700" dirty="0" smtClean="0"/>
              <a:t>ს მშენებლობა და  </a:t>
            </a:r>
            <a:r>
              <a:rPr lang="ru-RU" sz="1700" dirty="0" smtClean="0"/>
              <a:t> კეთილმოეეწყო ბაღის ეზო</a:t>
            </a:r>
            <a:r>
              <a:rPr lang="ka-GE" sz="1700" dirty="0" smtClean="0"/>
              <a:t>ც.</a:t>
            </a:r>
            <a:endParaRPr lang="ru-RU" sz="1700" dirty="0" smtClean="0"/>
          </a:p>
          <a:p>
            <a:pPr lvl="0"/>
            <a:r>
              <a:rPr lang="ru-RU" sz="1700" b="1" dirty="0" smtClean="0"/>
              <a:t>ქობულეთისმუნიციპალიტეტის</a:t>
            </a:r>
            <a:r>
              <a:rPr lang="ka-GE" sz="1700" b="1" dirty="0" smtClean="0"/>
              <a:t>  </a:t>
            </a:r>
            <a:r>
              <a:rPr lang="ru-RU" sz="1700" b="1" dirty="0" smtClean="0"/>
              <a:t>სოფელგ</a:t>
            </a:r>
            <a:r>
              <a:rPr lang="ka-GE" sz="1700" b="1" dirty="0" smtClean="0"/>
              <a:t>  </a:t>
            </a:r>
            <a:r>
              <a:rPr lang="ru-RU" sz="1700" b="1" dirty="0" smtClean="0"/>
              <a:t>ვარაშის</a:t>
            </a:r>
            <a:r>
              <a:rPr lang="ka-GE" sz="1700" b="1" dirty="0" smtClean="0"/>
              <a:t>   </a:t>
            </a:r>
            <a:r>
              <a:rPr lang="ru-RU" sz="1700" b="1" dirty="0" smtClean="0"/>
              <a:t>აბავშვო</a:t>
            </a:r>
            <a:r>
              <a:rPr lang="ka-GE" sz="1700" b="1" dirty="0" smtClean="0"/>
              <a:t>   </a:t>
            </a:r>
            <a:r>
              <a:rPr lang="ru-RU" sz="1700" b="1" dirty="0" smtClean="0"/>
              <a:t>ბაღის</a:t>
            </a:r>
            <a:r>
              <a:rPr lang="ka-GE" sz="1700" b="1" dirty="0" smtClean="0"/>
              <a:t>  </a:t>
            </a:r>
            <a:r>
              <a:rPr lang="ru-RU" sz="1700" b="1" dirty="0" smtClean="0"/>
              <a:t>მშენებლობა </a:t>
            </a:r>
            <a:r>
              <a:rPr lang="ka-GE" sz="1700" dirty="0" smtClean="0"/>
              <a:t>გარდამავალი პროექტი ა2021-2022 წწ.  და სესაბამისად დასრულდება მიმდინარე წელს.  </a:t>
            </a:r>
            <a:endParaRPr lang="ru-RU" sz="1700" dirty="0" smtClean="0"/>
          </a:p>
          <a:p>
            <a:pPr lvl="0">
              <a:lnSpc>
                <a:spcPct val="120000"/>
              </a:lnSpc>
            </a:pPr>
            <a:r>
              <a:rPr lang="ka-GE" sz="1700" dirty="0" smtClean="0"/>
              <a:t>          </a:t>
            </a:r>
            <a:r>
              <a:rPr lang="ru-RU" sz="1800" b="1" dirty="0" smtClean="0"/>
              <a:t>ქობულეთის მუნიციპალიტეტის სოფელ ქვედა კვირიკეში საბავშვო ბაღის მშენებლობ</a:t>
            </a:r>
            <a:r>
              <a:rPr lang="ka-GE" sz="1800" b="1" dirty="0" smtClean="0"/>
              <a:t>ა  </a:t>
            </a:r>
            <a:r>
              <a:rPr lang="ka-GE" sz="1800" dirty="0" smtClean="0"/>
              <a:t>გარდამავალი პროექტი 2021-2022 წწ.  .გამომდინარე აქედან    2022წლის ბიუჯეტით აღნიშნულ პროექტი  დასრულდება .  </a:t>
            </a:r>
            <a:endParaRPr lang="ru-RU" sz="1800" dirty="0" smtClean="0"/>
          </a:p>
          <a:p>
            <a:pPr lvl="0">
              <a:lnSpc>
                <a:spcPct val="120000"/>
              </a:lnSpc>
            </a:pPr>
            <a:r>
              <a:rPr lang="ru-RU" sz="1800" b="1" dirty="0" smtClean="0"/>
              <a:t>ქობულეთისმუნიციპალიტეტის</a:t>
            </a:r>
            <a:r>
              <a:rPr lang="ka-GE" sz="1800" b="1" dirty="0" smtClean="0"/>
              <a:t>  </a:t>
            </a:r>
            <a:r>
              <a:rPr lang="ru-RU" sz="1800" b="1" dirty="0" smtClean="0"/>
              <a:t>სოფელგ</a:t>
            </a:r>
            <a:r>
              <a:rPr lang="ka-GE" sz="1800" b="1" dirty="0" smtClean="0"/>
              <a:t>   </a:t>
            </a:r>
            <a:r>
              <a:rPr lang="ru-RU" sz="1800" b="1" dirty="0" smtClean="0"/>
              <a:t>ვარაში</a:t>
            </a:r>
            <a:r>
              <a:rPr lang="ka-GE" sz="1800" b="1" dirty="0" smtClean="0"/>
              <a:t>  </a:t>
            </a:r>
            <a:r>
              <a:rPr lang="ru-RU" sz="1800" b="1" dirty="0" smtClean="0"/>
              <a:t>საბავშვო</a:t>
            </a:r>
            <a:r>
              <a:rPr lang="ka-GE" sz="1800" b="1" dirty="0" smtClean="0"/>
              <a:t>  </a:t>
            </a:r>
            <a:r>
              <a:rPr lang="ru-RU" sz="1800" b="1" dirty="0" smtClean="0"/>
              <a:t>ბაღისმშენებლობა </a:t>
            </a:r>
            <a:r>
              <a:rPr lang="ka-GE" sz="1800" dirty="0" smtClean="0"/>
              <a:t>გარდამავალი პროექტი 2021-2022 წწ..გამომდინარე აქედან   2022წლის ბიუჯეტით აღნიშნულ პროექტი დასრულდება..  </a:t>
            </a:r>
            <a:endParaRPr lang="ru-RU" sz="1800" dirty="0" smtClean="0"/>
          </a:p>
          <a:p>
            <a:pPr lvl="0">
              <a:lnSpc>
                <a:spcPct val="120000"/>
              </a:lnSpc>
            </a:pPr>
            <a:r>
              <a:rPr lang="ka-GE" sz="1800" b="1" dirty="0" smtClean="0"/>
              <a:t> </a:t>
            </a:r>
            <a:r>
              <a:rPr lang="ru-RU" sz="1800" b="1" dirty="0" smtClean="0"/>
              <a:t>ქობულეთის მუნიციპალიტეტის სოფელ ქვედა კვირიკეში საბავშვო ბაღის მშენებლობ</a:t>
            </a:r>
            <a:r>
              <a:rPr lang="ka-GE" sz="1800" b="1" dirty="0" smtClean="0"/>
              <a:t>ა  </a:t>
            </a:r>
            <a:r>
              <a:rPr lang="ka-GE" sz="1800" dirty="0" smtClean="0"/>
              <a:t>გარდამავალი პროექტი 2021-2022 წწ.     2022წლის ბიუჯეტით აღნიშნულ პროექტი დასრულდება;</a:t>
            </a:r>
            <a:endParaRPr lang="ka-GE" sz="1800" b="1" dirty="0" smtClean="0"/>
          </a:p>
          <a:p>
            <a:pPr lvl="0">
              <a:lnSpc>
                <a:spcPct val="120000"/>
              </a:lnSpc>
            </a:pPr>
            <a:r>
              <a:rPr lang="ka-GE" sz="1800" b="1" dirty="0" smtClean="0"/>
              <a:t>ა(ა)იპ ქობულეთის მუნიციპალიტეტის საბავშვო ბაღების გაერთიანება. </a:t>
            </a:r>
            <a:endParaRPr lang="ru-RU" sz="1800" dirty="0" smtClean="0"/>
          </a:p>
          <a:p>
            <a:pPr lvl="0">
              <a:lnSpc>
                <a:spcPct val="120000"/>
              </a:lnSpc>
            </a:pPr>
            <a:r>
              <a:rPr lang="ka-GE" sz="1800" b="1" dirty="0" smtClean="0"/>
              <a:t>ა(ა)იპ სკოლისგარეშე სახელოვნებო საგანმანათლებლო დაწესებულება</a:t>
            </a:r>
            <a:endParaRPr lang="ru-RU" sz="1800" dirty="0" smtClean="0"/>
          </a:p>
          <a:p>
            <a:pPr lvl="0">
              <a:lnSpc>
                <a:spcPct val="120000"/>
              </a:lnSpc>
            </a:pPr>
            <a:r>
              <a:rPr lang="ka-GE" sz="1800" b="1" dirty="0" smtClean="0"/>
              <a:t>ა(ა)იპ ქობულეთის კომპლექსური სასპორტო სკოლა</a:t>
            </a:r>
            <a:endParaRPr lang="ru-RU" sz="1800" dirty="0" smtClean="0"/>
          </a:p>
          <a:p>
            <a:pPr>
              <a:lnSpc>
                <a:spcPct val="120000"/>
              </a:lnSpc>
              <a:buNone/>
            </a:pPr>
            <a:r>
              <a:rPr lang="ka-GE" sz="3600" b="1" dirty="0" smtClean="0"/>
              <a:t> </a:t>
            </a:r>
            <a:endParaRPr lang="ru-RU" sz="3600" dirty="0" smtClean="0"/>
          </a:p>
          <a:p>
            <a:pPr lvl="0"/>
            <a:r>
              <a:rPr lang="ka-GE" sz="1700" dirty="0" smtClean="0"/>
              <a:t>      </a:t>
            </a:r>
            <a:r>
              <a:rPr lang="ka-GE" sz="1700" dirty="0" smtClean="0">
                <a:latin typeface="Sylfaen" panose="010A0502050306030303" pitchFamily="18" charset="0"/>
              </a:rPr>
              <a:t>  </a:t>
            </a:r>
            <a:r>
              <a:rPr lang="ka-GE" sz="1700" dirty="0" smtClean="0"/>
              <a:t> </a:t>
            </a:r>
            <a:endParaRPr lang="en-US" sz="1700" dirty="0" smtClean="0">
              <a:latin typeface="Sylfaen" panose="010A0502050306030303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ka-GE" b="1" dirty="0" smtClean="0"/>
              <a:t>ქობულეთის მუნიციპალიტეტის 2021 წლის პროგრამული ბიუჯეტის შესრულება შედგენილია საქართველოს საბიუჯეტო კოდექსის შესაბამისად</a:t>
            </a:r>
          </a:p>
          <a:p>
            <a:pPr marL="0" indent="0" algn="ctr">
              <a:lnSpc>
                <a:spcPct val="150000"/>
              </a:lnSpc>
              <a:buNone/>
            </a:pPr>
            <a:endParaRPr lang="ka-GE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ka-GE" b="1" dirty="0" smtClean="0"/>
              <a:t>202</a:t>
            </a:r>
            <a:r>
              <a:rPr lang="en-US" b="1" dirty="0" smtClean="0"/>
              <a:t>1</a:t>
            </a:r>
            <a:r>
              <a:rPr lang="ka-GE" b="1" dirty="0" smtClean="0"/>
              <a:t> წლის ქობულეთის მუნიციპალიტეტის პროგრამული ბიუჯეტით ხარჯი განისაზღვრა 44 398 436 ლარის ოდენობით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185936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2918"/>
            <a:ext cx="7886700" cy="571504"/>
          </a:xfrm>
        </p:spPr>
        <p:txBody>
          <a:bodyPr>
            <a:normAutofit/>
          </a:bodyPr>
          <a:lstStyle/>
          <a:p>
            <a:pPr algn="ctr"/>
            <a:r>
              <a:rPr lang="ka-GE" sz="1800" b="1" dirty="0" smtClean="0">
                <a:latin typeface="Sylfaen" panose="010A0502050306030303" pitchFamily="18" charset="0"/>
              </a:rPr>
              <a:t>კულტურა, ახალგაზრდობა და სპორტი</a:t>
            </a:r>
            <a:endParaRPr lang="en-US" sz="1800" b="1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7298"/>
            <a:ext cx="7886700" cy="5214973"/>
          </a:xfrm>
        </p:spPr>
        <p:txBody>
          <a:bodyPr>
            <a:noAutofit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ka-GE" sz="1000" b="1" dirty="0" smtClean="0"/>
              <a:t>ქობულეთის მუნიციპალიტეტი განაგრძობს კულტურის და ხელოვნების სფეროებში სხვადასხვა პროექტების შემუშავებას, სპორტის  განვითარებისათვის სათანადო პირობების შექმნას, სპორტსმენთა მომზადების  ორგანიზაციულ და მეთოდურ ხელშეწყობას</a:t>
            </a:r>
          </a:p>
          <a:p>
            <a:pPr algn="just">
              <a:lnSpc>
                <a:spcPct val="170000"/>
              </a:lnSpc>
              <a:buNone/>
            </a:pPr>
            <a:r>
              <a:rPr lang="ka-GE" sz="1000" b="1" dirty="0" smtClean="0"/>
              <a:t>          </a:t>
            </a:r>
          </a:p>
          <a:p>
            <a:pPr algn="just">
              <a:lnSpc>
                <a:spcPct val="170000"/>
              </a:lnSpc>
              <a:buNone/>
            </a:pPr>
            <a:endParaRPr lang="ka-GE" sz="1000" b="1" dirty="0" smtClean="0"/>
          </a:p>
          <a:p>
            <a:pPr algn="just">
              <a:lnSpc>
                <a:spcPct val="170000"/>
              </a:lnSpc>
              <a:buNone/>
            </a:pPr>
            <a:endParaRPr lang="ka-GE" sz="1000" b="1" dirty="0" smtClean="0"/>
          </a:p>
          <a:p>
            <a:pPr algn="just">
              <a:lnSpc>
                <a:spcPct val="170000"/>
              </a:lnSpc>
              <a:buNone/>
            </a:pPr>
            <a:endParaRPr lang="ka-GE" sz="1000" b="1" dirty="0" smtClean="0"/>
          </a:p>
          <a:p>
            <a:pPr algn="just">
              <a:lnSpc>
                <a:spcPct val="170000"/>
              </a:lnSpc>
              <a:buNone/>
            </a:pPr>
            <a:endParaRPr lang="ka-GE" sz="1000" b="1" dirty="0" smtClean="0"/>
          </a:p>
          <a:p>
            <a:pPr algn="just">
              <a:lnSpc>
                <a:spcPct val="170000"/>
              </a:lnSpc>
              <a:buNone/>
            </a:pPr>
            <a:endParaRPr lang="ka-GE" sz="1000" b="1" dirty="0" smtClean="0"/>
          </a:p>
          <a:p>
            <a:pPr algn="just">
              <a:lnSpc>
                <a:spcPct val="170000"/>
              </a:lnSpc>
              <a:buNone/>
            </a:pPr>
            <a:endParaRPr lang="ka-GE" sz="1000" b="1" dirty="0" smtClean="0"/>
          </a:p>
          <a:p>
            <a:pPr algn="just">
              <a:lnSpc>
                <a:spcPct val="170000"/>
              </a:lnSpc>
              <a:buNone/>
            </a:pPr>
            <a:endParaRPr lang="ka-GE" sz="1000" b="1" dirty="0" smtClean="0"/>
          </a:p>
          <a:p>
            <a:pPr algn="just">
              <a:lnSpc>
                <a:spcPct val="170000"/>
              </a:lnSpc>
              <a:buNone/>
            </a:pPr>
            <a:endParaRPr lang="ka-GE" sz="1000" b="1" dirty="0" smtClean="0"/>
          </a:p>
          <a:p>
            <a:pPr algn="just">
              <a:lnSpc>
                <a:spcPct val="170000"/>
              </a:lnSpc>
              <a:buNone/>
            </a:pPr>
            <a:endParaRPr lang="ka-GE" sz="1000" b="1" dirty="0" smtClean="0"/>
          </a:p>
          <a:p>
            <a:pPr algn="just">
              <a:lnSpc>
                <a:spcPct val="170000"/>
              </a:lnSpc>
              <a:buNone/>
            </a:pPr>
            <a:endParaRPr lang="ka-GE" sz="1000" b="1" dirty="0" smtClean="0"/>
          </a:p>
          <a:p>
            <a:pPr algn="just">
              <a:lnSpc>
                <a:spcPct val="170000"/>
              </a:lnSpc>
              <a:buNone/>
            </a:pPr>
            <a:endParaRPr lang="ka-GE" sz="1000" b="1" dirty="0" smtClean="0"/>
          </a:p>
          <a:p>
            <a:pPr algn="just">
              <a:lnSpc>
                <a:spcPct val="170000"/>
              </a:lnSpc>
              <a:buNone/>
            </a:pPr>
            <a:endParaRPr lang="ka-GE" sz="1000" b="1" dirty="0" smtClean="0"/>
          </a:p>
          <a:p>
            <a:pPr algn="just">
              <a:lnSpc>
                <a:spcPct val="170000"/>
              </a:lnSpc>
              <a:buNone/>
            </a:pPr>
            <a:r>
              <a:rPr lang="ka-GE" sz="1000" b="1" dirty="0" smtClean="0"/>
              <a:t>  </a:t>
            </a:r>
            <a:endParaRPr lang="ka-GE" sz="1000" dirty="0" smtClean="0"/>
          </a:p>
          <a:p>
            <a:endParaRPr lang="ka-GE" sz="1000" dirty="0" smtClean="0"/>
          </a:p>
          <a:p>
            <a:endParaRPr lang="ka-GE" sz="1000" dirty="0" smtClean="0"/>
          </a:p>
          <a:p>
            <a:endParaRPr lang="ka-GE" sz="1000" dirty="0" smtClean="0"/>
          </a:p>
          <a:p>
            <a:endParaRPr lang="ka-GE" sz="1000" dirty="0" smtClean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85786" y="2143116"/>
          <a:ext cx="71438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587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500042"/>
            <a:ext cx="7886700" cy="567692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ka-GE" sz="3000" b="1" dirty="0" smtClean="0"/>
              <a:t> </a:t>
            </a:r>
            <a:r>
              <a:rPr lang="ka-GE" sz="4000" b="1" dirty="0" smtClean="0"/>
              <a:t>კულტურის მიმართულებით წლის განმავლობაში განხორციელდა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ka-GE" sz="4000" dirty="0" smtClean="0"/>
              <a:t>ქობულეთის  მუნიციპალიტეტში რეგისტრირებული მაღალი აკადემიური მოსწრების სტუდენტთა, ასევე სოციალურად დაუცველი, ობოლი და მრავალშვილიანი სტუდენტების ხელშეწყობის პროგრამა და ერთიან ეროვნულ გამოცდებში მიღებული 100% გრანტის მქონე სტუდენტებისათვის ერთჯერადი ფინანსური წახალისების პროგრამა.</a:t>
            </a:r>
          </a:p>
          <a:p>
            <a:pPr algn="just">
              <a:lnSpc>
                <a:spcPct val="170000"/>
              </a:lnSpc>
            </a:pPr>
            <a:r>
              <a:rPr lang="ka-GE" sz="4000" dirty="0" smtClean="0"/>
              <a:t> სხვადასხვა ღონისძიებები როგორიცაა მაგალითად  მუნიციპალიტეტისა და ქვეყნის ღირშესანიშნავი თარიღების აღნიშვნა.  მუნიციპალიტეტის მიზანია </a:t>
            </a:r>
            <a:r>
              <a:rPr lang="en-US" sz="4000" dirty="0" err="1" smtClean="0"/>
              <a:t>კულტურულ</a:t>
            </a:r>
            <a:r>
              <a:rPr lang="en-US" sz="4000" dirty="0" smtClean="0"/>
              <a:t> </a:t>
            </a:r>
            <a:r>
              <a:rPr lang="en-US" sz="4000" dirty="0" err="1" smtClean="0"/>
              <a:t>შემოქმედებით</a:t>
            </a:r>
            <a:r>
              <a:rPr lang="en-US" sz="4000" dirty="0" smtClean="0"/>
              <a:t> </a:t>
            </a:r>
            <a:r>
              <a:rPr lang="en-US" sz="4000" dirty="0" err="1" smtClean="0"/>
              <a:t>ცხოვრებაში</a:t>
            </a:r>
            <a:r>
              <a:rPr lang="en-US" sz="4000" dirty="0" smtClean="0"/>
              <a:t> </a:t>
            </a:r>
            <a:r>
              <a:rPr lang="en-US" sz="4000" dirty="0" err="1" smtClean="0"/>
              <a:t>მოსახლეობის</a:t>
            </a:r>
            <a:r>
              <a:rPr lang="en-US" sz="4000" dirty="0" smtClean="0"/>
              <a:t> </a:t>
            </a:r>
            <a:r>
              <a:rPr lang="en-US" sz="4000" dirty="0" err="1" smtClean="0"/>
              <a:t>ფართო</a:t>
            </a:r>
            <a:r>
              <a:rPr lang="en-US" sz="4000" dirty="0" smtClean="0"/>
              <a:t> </a:t>
            </a:r>
            <a:r>
              <a:rPr lang="en-US" sz="4000" dirty="0" err="1" smtClean="0"/>
              <a:t>მასების</a:t>
            </a:r>
            <a:r>
              <a:rPr lang="en-US" sz="4000" dirty="0" smtClean="0"/>
              <a:t> </a:t>
            </a:r>
            <a:r>
              <a:rPr lang="en-US" sz="4000" dirty="0" err="1" smtClean="0"/>
              <a:t>ჩართულობა</a:t>
            </a:r>
            <a:r>
              <a:rPr lang="en-US" sz="4000" dirty="0" smtClean="0"/>
              <a:t>, </a:t>
            </a:r>
            <a:r>
              <a:rPr lang="en-US" sz="4000" dirty="0" err="1" smtClean="0"/>
              <a:t>მოსახლეობაში</a:t>
            </a:r>
            <a:r>
              <a:rPr lang="en-US" sz="4000" dirty="0" smtClean="0"/>
              <a:t> </a:t>
            </a:r>
            <a:r>
              <a:rPr lang="en-US" sz="4000" dirty="0" err="1" smtClean="0"/>
              <a:t>ტრადიციული</a:t>
            </a:r>
            <a:r>
              <a:rPr lang="en-US" sz="4000" dirty="0" smtClean="0"/>
              <a:t> </a:t>
            </a:r>
            <a:r>
              <a:rPr lang="en-US" sz="4000" dirty="0" err="1" smtClean="0"/>
              <a:t>კულტურის</a:t>
            </a:r>
            <a:r>
              <a:rPr lang="en-US" sz="4000" dirty="0" smtClean="0"/>
              <a:t> </a:t>
            </a:r>
            <a:r>
              <a:rPr lang="en-US" sz="4000" dirty="0" err="1" smtClean="0"/>
              <a:t>პოპულარიზაცია</a:t>
            </a:r>
            <a:r>
              <a:rPr lang="en-US" sz="4000" dirty="0" smtClean="0"/>
              <a:t>, </a:t>
            </a:r>
            <a:r>
              <a:rPr lang="en-US" sz="4000" dirty="0" err="1" smtClean="0"/>
              <a:t>შემოქმედებითი</a:t>
            </a:r>
            <a:r>
              <a:rPr lang="en-US" sz="4000" dirty="0" smtClean="0"/>
              <a:t> </a:t>
            </a:r>
            <a:r>
              <a:rPr lang="en-US" sz="4000" dirty="0" err="1" smtClean="0"/>
              <a:t>უნარების</a:t>
            </a:r>
            <a:r>
              <a:rPr lang="en-US" sz="4000" dirty="0" smtClean="0"/>
              <a:t> </a:t>
            </a:r>
            <a:r>
              <a:rPr lang="en-US" sz="4000" dirty="0" err="1" smtClean="0"/>
              <a:t>განვითარება</a:t>
            </a:r>
            <a:r>
              <a:rPr lang="en-US" sz="4000" dirty="0" smtClean="0"/>
              <a:t>;  </a:t>
            </a:r>
            <a:r>
              <a:rPr lang="en-US" sz="4000" dirty="0" err="1" smtClean="0"/>
              <a:t>ხელოვნების</a:t>
            </a:r>
            <a:r>
              <a:rPr lang="en-US" sz="4000" dirty="0" smtClean="0"/>
              <a:t> </a:t>
            </a:r>
            <a:r>
              <a:rPr lang="en-US" sz="4000" dirty="0" err="1" smtClean="0"/>
              <a:t>ნიჭით</a:t>
            </a:r>
            <a:r>
              <a:rPr lang="en-US" sz="4000" dirty="0" smtClean="0"/>
              <a:t> </a:t>
            </a:r>
            <a:r>
              <a:rPr lang="en-US" sz="4000" dirty="0" err="1" smtClean="0"/>
              <a:t>დაჯილდოვებული</a:t>
            </a:r>
            <a:r>
              <a:rPr lang="en-US" sz="4000" dirty="0" smtClean="0"/>
              <a:t> </a:t>
            </a:r>
            <a:r>
              <a:rPr lang="en-US" sz="4000" dirty="0" err="1" smtClean="0"/>
              <a:t>მოსწავლეების</a:t>
            </a:r>
            <a:r>
              <a:rPr lang="en-US" sz="4000" dirty="0" smtClean="0"/>
              <a:t> </a:t>
            </a:r>
            <a:r>
              <a:rPr lang="en-US" sz="4000" dirty="0" err="1" smtClean="0"/>
              <a:t>წარმოჩინება</a:t>
            </a:r>
            <a:r>
              <a:rPr lang="en-US" sz="4000" dirty="0" smtClean="0"/>
              <a:t> </a:t>
            </a:r>
            <a:r>
              <a:rPr lang="en-US" sz="4000" dirty="0" err="1" smtClean="0"/>
              <a:t>და</a:t>
            </a:r>
            <a:r>
              <a:rPr lang="en-US" sz="4000" dirty="0" smtClean="0"/>
              <a:t> </a:t>
            </a:r>
            <a:r>
              <a:rPr lang="en-US" sz="4000" dirty="0" err="1" smtClean="0"/>
              <a:t>ხელოვნების</a:t>
            </a:r>
            <a:r>
              <a:rPr lang="en-US" sz="4000" dirty="0" smtClean="0"/>
              <a:t> </a:t>
            </a:r>
            <a:r>
              <a:rPr lang="en-US" sz="4000" dirty="0" err="1" smtClean="0"/>
              <a:t>სფეროს</a:t>
            </a:r>
            <a:r>
              <a:rPr lang="en-US" sz="4000" dirty="0" smtClean="0"/>
              <a:t> </a:t>
            </a:r>
            <a:r>
              <a:rPr lang="en-US" sz="4000" dirty="0" err="1" smtClean="0"/>
              <a:t>პროპაგანდა</a:t>
            </a:r>
            <a:r>
              <a:rPr lang="en-US" sz="4000" b="1" dirty="0" smtClean="0"/>
              <a:t>. </a:t>
            </a:r>
            <a:endParaRPr lang="ka-GE" sz="4000" b="1" dirty="0" smtClean="0"/>
          </a:p>
          <a:p>
            <a:pPr algn="just">
              <a:lnSpc>
                <a:spcPct val="170000"/>
              </a:lnSpc>
            </a:pPr>
            <a:r>
              <a:rPr lang="ka-GE" sz="4000" dirty="0" smtClean="0"/>
              <a:t>ტურიზმის განვითარების ხელშეწყობა (ფოტოგრაფების მოწვევა , ქობულეთის საინვესტიციო ონლაინ კატალოგის შექმნა , ბრენდირება -)</a:t>
            </a:r>
          </a:p>
          <a:p>
            <a:pPr lvl="0"/>
            <a:r>
              <a:rPr lang="ka-GE" sz="4000" dirty="0" smtClean="0"/>
              <a:t>ა(ა)იპ ქობულეთის პარკი ; </a:t>
            </a:r>
            <a:endParaRPr lang="ru-RU" sz="4000" dirty="0" smtClean="0"/>
          </a:p>
          <a:p>
            <a:r>
              <a:rPr lang="ka-GE" sz="4000" dirty="0" smtClean="0"/>
              <a:t>ა(ა)იპ ქობულეთის კულტურის ცენტრი;</a:t>
            </a:r>
          </a:p>
          <a:p>
            <a:pPr lvl="0"/>
            <a:r>
              <a:rPr lang="ka-GE" sz="4000" dirty="0" smtClean="0"/>
              <a:t>ა(ა)იპ ქობულეტის მუზეუმი;</a:t>
            </a:r>
          </a:p>
          <a:p>
            <a:pPr lvl="0"/>
            <a:r>
              <a:rPr lang="ka-GE" sz="4000" dirty="0" smtClean="0"/>
              <a:t>გურამ თამაზაშვილის სახელობის ა(ა)იპ ქობულეთის სიმღერისა და ცეკვის ანსამბლი“მხედრული“ ;</a:t>
            </a:r>
            <a:endParaRPr lang="ru-RU" sz="4000" dirty="0" smtClean="0"/>
          </a:p>
          <a:p>
            <a:r>
              <a:rPr lang="ka-GE" sz="4000" dirty="0" smtClean="0"/>
              <a:t>სპორტული საკლუბო გუნდების მხარდაჭერა;</a:t>
            </a:r>
            <a:endParaRPr lang="ka-GE" sz="4000" b="1" dirty="0" smtClean="0"/>
          </a:p>
          <a:p>
            <a:pPr algn="just">
              <a:lnSpc>
                <a:spcPct val="170000"/>
              </a:lnSpc>
            </a:pPr>
            <a:r>
              <a:rPr lang="ka-GE" sz="4000" b="1" dirty="0" smtClean="0"/>
              <a:t>სპორტის მიმართულებით </a:t>
            </a:r>
            <a:r>
              <a:rPr lang="en-US" sz="4000" b="1" dirty="0" err="1" smtClean="0"/>
              <a:t>სპორტსმენებისათვის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ხელშეწყობისა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და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შესაბამისი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პირობების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შექმნის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მიზნით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განხორციელდა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სპორტის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სხვადასხვა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სახეობების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ხელშეწყობა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მატერიალურ–ტექნიკური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ბაზის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განახლება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სპორტული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ინვენტარის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შეძენა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და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თანამედროვე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სტანდარტებთან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მიახლოება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სპორტსმენთა</a:t>
            </a:r>
            <a:r>
              <a:rPr lang="en-US" sz="4000" b="1" dirty="0" smtClean="0"/>
              <a:t>  </a:t>
            </a:r>
            <a:r>
              <a:rPr lang="en-US" sz="4000" b="1" dirty="0" err="1" smtClean="0"/>
              <a:t>შეკრებების</a:t>
            </a:r>
            <a:r>
              <a:rPr lang="en-US" sz="4000" b="1" dirty="0" smtClean="0"/>
              <a:t>  </a:t>
            </a:r>
            <a:r>
              <a:rPr lang="en-US" sz="4000" b="1" dirty="0" err="1" smtClean="0"/>
              <a:t>განხორციელება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პერსპექტიული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სპორტსმენების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მომზადების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წლიური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საწვრთნელი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პროცესის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ორგანიზება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და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ნაკრები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გუნდებისათვის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მომზადება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სხვადასხვა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შეჯიბრებებისა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და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სახელობითი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ტურნირების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ჩატარება</a:t>
            </a:r>
            <a:r>
              <a:rPr lang="en-US" sz="3000" b="1" dirty="0" smtClean="0"/>
              <a:t>. </a:t>
            </a:r>
            <a:endParaRPr lang="ka-GE" sz="3000" b="1" dirty="0" smtClean="0"/>
          </a:p>
          <a:p>
            <a:pPr algn="just">
              <a:lnSpc>
                <a:spcPct val="170000"/>
              </a:lnSpc>
            </a:pPr>
            <a:r>
              <a:rPr lang="ka-GE" sz="5600" dirty="0" smtClean="0"/>
              <a:t>დასრულებულია 12 სპორტული მოედნის მოწყობა</a:t>
            </a:r>
            <a:endParaRPr lang="ru-RU" sz="5600" dirty="0" smtClean="0"/>
          </a:p>
          <a:p>
            <a:pPr algn="just">
              <a:lnSpc>
                <a:spcPct val="170000"/>
              </a:lnSpc>
            </a:pPr>
            <a:endParaRPr lang="ka-GE" sz="2400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28605"/>
            <a:ext cx="7886700" cy="928693"/>
          </a:xfrm>
        </p:spPr>
        <p:txBody>
          <a:bodyPr>
            <a:noAutofit/>
          </a:bodyPr>
          <a:lstStyle/>
          <a:p>
            <a:pPr algn="ctr"/>
            <a:r>
              <a:rPr lang="ka-GE" sz="2700" b="1" dirty="0"/>
              <a:t/>
            </a:r>
            <a:br>
              <a:rPr lang="ka-GE" sz="2700" b="1" dirty="0"/>
            </a:br>
            <a:r>
              <a:rPr lang="ka-GE" sz="2700" b="1" dirty="0"/>
              <a:t/>
            </a:r>
            <a:br>
              <a:rPr lang="ka-GE" sz="2700" b="1" dirty="0"/>
            </a:br>
            <a:r>
              <a:rPr lang="ka-GE" sz="2400" b="1" dirty="0"/>
              <a:t>ჯანმრთელობის დაცვა და სოციალური უზრუნველყოფა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ka-GE" sz="2700" dirty="0"/>
              <a:t> 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7299"/>
            <a:ext cx="7886700" cy="44791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ka-GE" sz="2400" b="1" dirty="0" smtClean="0">
                <a:latin typeface="Sylfaen" panose="010A0502050306030303" pitchFamily="18" charset="0"/>
              </a:rPr>
              <a:t>მოსახლეობის ჯანმრთელობის დაცვის ხელშეწყობა და მათი სოციალური დაცვა მუნიციპალიტეტის ერთ-ერთ მთავარ პრიორიტეტს წარმოადგენს.</a:t>
            </a:r>
          </a:p>
          <a:p>
            <a:pPr marL="0" indent="0" algn="ctr">
              <a:buNone/>
            </a:pPr>
            <a:r>
              <a:rPr lang="ka-GE" sz="2400" b="1" dirty="0" smtClean="0"/>
              <a:t>თვითმმართველობა არსებული რესურსებისა და კომპეტენციის ფარგლებში განაგრძობს სოციალურად დაუცველი მოსახლეობის სხვადასხვა დახმარებებითა და შეღავათებით უზრუნველყოფას</a:t>
            </a:r>
            <a:endParaRPr lang="en-US" sz="2000" b="1" dirty="0" smtClean="0">
              <a:latin typeface="Sylfaen" panose="010A0502050306030303" pitchFamily="18" charset="0"/>
            </a:endParaRPr>
          </a:p>
          <a:p>
            <a:pPr algn="just"/>
            <a:r>
              <a:rPr lang="ka-GE" sz="1950" dirty="0" smtClean="0">
                <a:latin typeface="Sylfaen" panose="010A0502050306030303" pitchFamily="18" charset="0"/>
              </a:rPr>
              <a:t>თემზე დაფუძნებული მობილური გუნდის მომსახურება მძიმე ფსიქიკური აშლილობის მქონე პირებისთვის</a:t>
            </a:r>
          </a:p>
          <a:p>
            <a:pPr algn="just"/>
            <a:r>
              <a:rPr lang="ka-GE" sz="1900" dirty="0" smtClean="0">
                <a:latin typeface="Sylfaen" panose="010A0502050306030303" pitchFamily="18" charset="0"/>
              </a:rPr>
              <a:t>ფენილკეტონურიით დაავადებულ პირთა სამკურნალო საშუალებების კომპენსაციით უზრუნველყოფა</a:t>
            </a:r>
          </a:p>
          <a:p>
            <a:pPr algn="just"/>
            <a:r>
              <a:rPr lang="en-GB" sz="1900" dirty="0" smtClean="0"/>
              <a:t>“COVID-19 </a:t>
            </a:r>
            <a:r>
              <a:rPr lang="en-GB" sz="1900" dirty="0" err="1" smtClean="0"/>
              <a:t>ით</a:t>
            </a:r>
            <a:r>
              <a:rPr lang="en-GB" sz="1900" dirty="0" smtClean="0"/>
              <a:t> </a:t>
            </a:r>
            <a:r>
              <a:rPr lang="en-GB" sz="1900" dirty="0" err="1" smtClean="0"/>
              <a:t>ინფიცირებულთა</a:t>
            </a:r>
            <a:r>
              <a:rPr lang="en-GB" sz="1900" dirty="0" smtClean="0"/>
              <a:t> </a:t>
            </a:r>
            <a:r>
              <a:rPr lang="en-GB" sz="1900" dirty="0" err="1" smtClean="0"/>
              <a:t>დახმარება</a:t>
            </a:r>
            <a:r>
              <a:rPr lang="en-GB" sz="1900" dirty="0" smtClean="0"/>
              <a:t> </a:t>
            </a:r>
            <a:r>
              <a:rPr lang="en-GB" sz="1900" dirty="0" err="1" smtClean="0"/>
              <a:t>მედიკამენტების</a:t>
            </a:r>
            <a:r>
              <a:rPr lang="en-GB" sz="1900" dirty="0" smtClean="0"/>
              <a:t> </a:t>
            </a:r>
            <a:r>
              <a:rPr lang="en-GB" sz="1900" dirty="0" err="1" smtClean="0"/>
              <a:t>შეძენისათვის</a:t>
            </a:r>
            <a:r>
              <a:rPr lang="en-GB" sz="900" b="1" dirty="0" smtClean="0"/>
              <a:t>“ </a:t>
            </a:r>
            <a:endParaRPr lang="ka-GE" sz="1900" dirty="0" smtClean="0">
              <a:latin typeface="Sylfaen" panose="010A0502050306030303" pitchFamily="18" charset="0"/>
            </a:endParaRPr>
          </a:p>
          <a:p>
            <a:pPr algn="just"/>
            <a:r>
              <a:rPr lang="ka-GE" sz="1900" dirty="0" smtClean="0">
                <a:latin typeface="Sylfaen" panose="010A0502050306030303" pitchFamily="18" charset="0"/>
              </a:rPr>
              <a:t>სხვადასხვა სოციალური კატეგორიის მოსახლეობის </a:t>
            </a:r>
            <a:r>
              <a:rPr lang="ka-GE" sz="1950" dirty="0" smtClean="0">
                <a:latin typeface="Sylfaen" panose="010A0502050306030303" pitchFamily="18" charset="0"/>
              </a:rPr>
              <a:t>სამედიცინო დახმარება</a:t>
            </a:r>
          </a:p>
          <a:p>
            <a:pPr algn="just"/>
            <a:r>
              <a:rPr lang="ka-GE" sz="1950" dirty="0" smtClean="0">
                <a:latin typeface="Sylfaen" panose="010A0502050306030303" pitchFamily="18" charset="0"/>
              </a:rPr>
              <a:t>ა(ა)იპ "ქობულეთის ჯანდაცვისა და სოციალური სერვისების ცენტრი</a:t>
            </a:r>
          </a:p>
          <a:p>
            <a:pPr algn="just"/>
            <a:r>
              <a:rPr lang="ka-GE" sz="1950" dirty="0" smtClean="0">
                <a:latin typeface="Sylfaen" panose="010A0502050306030303" pitchFamily="18" charset="0"/>
              </a:rPr>
              <a:t>მოწყვლადი სოციალური ჯგუფების ბენეფიციართა მედიკამენტებით უზრუნველყოფა</a:t>
            </a:r>
          </a:p>
          <a:p>
            <a:pPr algn="just"/>
            <a:r>
              <a:rPr lang="ka-GE" sz="1950" dirty="0" smtClean="0">
                <a:latin typeface="Sylfaen" panose="010A0502050306030303" pitchFamily="18" charset="0"/>
              </a:rPr>
              <a:t>ომის მონაწილეებზე  და დაღუპულთა ოჯახის წევრებზე სადღესასწაულო დღეების ორგანიზება და დახმარება</a:t>
            </a:r>
          </a:p>
          <a:p>
            <a:pPr algn="just"/>
            <a:r>
              <a:rPr lang="ka-GE" sz="1950" dirty="0" smtClean="0">
                <a:latin typeface="Sylfaen" panose="010A0502050306030303" pitchFamily="18" charset="0"/>
              </a:rPr>
              <a:t> დედ-მამით ობოლ ბავშვთა ყოველთვიური მატერიალური დახმარება </a:t>
            </a:r>
          </a:p>
          <a:p>
            <a:pPr algn="just"/>
            <a:r>
              <a:rPr lang="ka-GE" sz="1950" dirty="0" smtClean="0">
                <a:latin typeface="Sylfaen" panose="010A0502050306030303" pitchFamily="18" charset="0"/>
              </a:rPr>
              <a:t>სტიქიური მოვლენების შედეგად დაზარალებული ოჯახების დახმარება</a:t>
            </a:r>
          </a:p>
          <a:p>
            <a:pPr algn="just"/>
            <a:r>
              <a:rPr lang="ka-GE" sz="1950" dirty="0" smtClean="0">
                <a:latin typeface="Sylfaen" panose="010A0502050306030303" pitchFamily="18" charset="0"/>
              </a:rPr>
              <a:t>მუნიციპალური უფასო სასადილო</a:t>
            </a:r>
          </a:p>
          <a:p>
            <a:pPr algn="just"/>
            <a:r>
              <a:rPr lang="ka-GE" sz="1950" dirty="0" smtClean="0">
                <a:latin typeface="Sylfaen" panose="010A0502050306030303" pitchFamily="18" charset="0"/>
              </a:rPr>
              <a:t>ცალკეული სოციალური კატეგორიის ოჯახების გაზიფიცირება</a:t>
            </a:r>
          </a:p>
          <a:p>
            <a:pPr algn="just"/>
            <a:r>
              <a:rPr lang="ka-GE" sz="1950" dirty="0" smtClean="0">
                <a:latin typeface="Sylfaen" panose="010A0502050306030303" pitchFamily="18" charset="0"/>
              </a:rPr>
              <a:t>მესამე და მომდევნო ახალშობილზე ერთჯერადი მატერიალური დახმარება</a:t>
            </a:r>
          </a:p>
          <a:p>
            <a:pPr algn="just"/>
            <a:r>
              <a:rPr lang="ru-RU" sz="1700" dirty="0" smtClean="0"/>
              <a:t>„5 და მეტ მცირეწლოვან ბავშვთა ოჯახებზე (18 წლამდებავშვთა) ერთჯერადი მატერიალური დახმარების პროგრამა“ </a:t>
            </a:r>
            <a:endParaRPr lang="ka-GE" sz="1700" dirty="0" smtClean="0">
              <a:latin typeface="Sylfaen" panose="010A0502050306030303" pitchFamily="18" charset="0"/>
            </a:endParaRPr>
          </a:p>
          <a:p>
            <a:pPr algn="just"/>
            <a:r>
              <a:rPr lang="ka-GE" sz="1700" dirty="0" smtClean="0">
                <a:latin typeface="Sylfaen" panose="010A0502050306030303" pitchFamily="18" charset="0"/>
              </a:rPr>
              <a:t>მარტოხელა მშობლების ყოველთვიური მატერიალური დახმარება </a:t>
            </a:r>
          </a:p>
          <a:p>
            <a:pPr algn="just"/>
            <a:r>
              <a:rPr lang="ka-GE" sz="1700" dirty="0" smtClean="0">
                <a:latin typeface="Sylfaen" panose="010A0502050306030303" pitchFamily="18" charset="0"/>
              </a:rPr>
              <a:t>გარდაცვლილის ოჯახებზე ერთჯერადი დახმარება</a:t>
            </a:r>
          </a:p>
          <a:p>
            <a:pPr algn="just"/>
            <a:r>
              <a:rPr lang="ka-GE" sz="1950" dirty="0" smtClean="0">
                <a:latin typeface="Sylfaen" panose="010A0502050306030303" pitchFamily="18" charset="0"/>
              </a:rPr>
              <a:t>დიალიზის ცენტრის პაციენტების და ბავშვთა ფსიქოსომატური აბილიტაციის/ რეაბილიტაციის პროგრამის ბენეფიციართა  მატერიალური დახმარება</a:t>
            </a:r>
          </a:p>
          <a:p>
            <a:pPr algn="just"/>
            <a:r>
              <a:rPr lang="ka-GE" sz="1950" dirty="0" smtClean="0">
                <a:latin typeface="Sylfaen" panose="010A0502050306030303" pitchFamily="18" charset="0"/>
              </a:rPr>
              <a:t>მოწყვლადი კატეგორიის ოჯახებისათვის მინიმალური საცხოვრებელი პირობების შექმნა</a:t>
            </a:r>
          </a:p>
          <a:p>
            <a:pPr algn="just"/>
            <a:r>
              <a:rPr lang="ru-RU" sz="1700" dirty="0" smtClean="0"/>
              <a:t>ბავშვთა ფსიქოსომატური აბილიტაციის/ რეაბილიტაციის პროგრამაში ჩართულ ბენეფიციართა ტრანსპორტირების </a:t>
            </a:r>
            <a:r>
              <a:rPr lang="ka-GE" sz="1700" dirty="0" smtClean="0"/>
              <a:t>ხელშეწყობ</a:t>
            </a:r>
            <a:r>
              <a:rPr lang="ru-RU" sz="1700" dirty="0" smtClean="0"/>
              <a:t>ა“ </a:t>
            </a:r>
            <a:endParaRPr lang="en-US" sz="17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175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28800" y="152400"/>
            <a:ext cx="5791200" cy="9906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ka-GE" sz="2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vaza Mtavruli" pitchFamily="34" charset="0"/>
                <a:ea typeface="+mj-ea"/>
                <a:cs typeface="+mj-cs"/>
              </a:rPr>
              <a:t>მოსახლეობის ჯანმრთელობის დაცვა და სოციალური უზრუნველყოფა</a:t>
            </a:r>
            <a:endParaRPr lang="en-US" sz="20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vaza Mtavruli" pitchFamily="34" charset="0"/>
              <a:ea typeface="+mj-ea"/>
              <a:cs typeface="+mj-cs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85786" y="1285860"/>
          <a:ext cx="7572428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34000"/>
            <a:ext cx="54102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0648" y="2357429"/>
            <a:ext cx="7933318" cy="15674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4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დიდი მადლობა </a:t>
            </a:r>
            <a:br>
              <a:rPr kumimoji="0" lang="ka-GE" sz="4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ka-GE" sz="4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ყურადღებისათვის! 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2691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1082"/>
            <a:ext cx="7886700" cy="802688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700" b="1" dirty="0" smtClean="0"/>
              <a:t>ქობულეთის </a:t>
            </a:r>
            <a:r>
              <a:rPr lang="ka-GE" sz="2700" b="1" dirty="0"/>
              <a:t>მუნიციპალიტეტის პრიორიტეტები </a:t>
            </a:r>
            <a:br>
              <a:rPr lang="ka-GE" sz="2700" b="1" dirty="0"/>
            </a:br>
            <a:endParaRPr lang="en-US" sz="27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28026206"/>
              </p:ext>
            </p:extLst>
          </p:nvPr>
        </p:nvGraphicFramePr>
        <p:xfrm>
          <a:off x="323528" y="2204864"/>
          <a:ext cx="8496944" cy="3807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319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398" y="2487945"/>
            <a:ext cx="7886700" cy="170885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ka-GE" dirty="0" smtClean="0">
                <a:solidFill>
                  <a:schemeClr val="tx1"/>
                </a:solidFill>
              </a:rPr>
              <a:t>2021 წლის ბიუჯეტის ძირითადი ფინანსური მაჩვენებლების შესრულება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17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357322"/>
          </a:xfr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a-GE" sz="3600" b="1" dirty="0" smtClean="0">
                <a:latin typeface="AcadMtavr" pitchFamily="2" charset="0"/>
              </a:rPr>
              <a:t>შემოსულობები</a:t>
            </a:r>
            <a:r>
              <a:rPr lang="en-US" sz="3600" b="1" dirty="0" smtClean="0">
                <a:latin typeface="AcadMtavr" pitchFamily="2" charset="0"/>
              </a:rPr>
              <a:t/>
            </a:r>
            <a:br>
              <a:rPr lang="en-US" sz="3600" b="1" dirty="0" smtClean="0">
                <a:latin typeface="AcadMtavr" pitchFamily="2" charset="0"/>
              </a:rPr>
            </a:br>
            <a:endParaRPr lang="ru-RU" sz="2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2305893"/>
              </p:ext>
            </p:extLst>
          </p:nvPr>
        </p:nvGraphicFramePr>
        <p:xfrm>
          <a:off x="457200" y="1600200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B5AF-64DD-4008-9207-A211F3BC5C0A}" type="slidenum">
              <a:rPr lang="ru-RU" smtClean="0"/>
              <a:pPr/>
              <a:t>5</a:t>
            </a:fld>
            <a:endParaRPr lang="ru-RU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</p:cTn>
                  </p:par>
                  <p:par>
                    <p:cTn id="4" fill="hold">
                      <p:stCondLst>
                        <p:cond delay="indefinite"/>
                      </p:stCondLst>
                    </p:cTn>
                  </p:par>
                  <p:par>
                    <p:cTn id="5" fill="hold">
                      <p:stCondLst>
                        <p:cond delay="indefinite"/>
                      </p:stCond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7754306"/>
              </p:ext>
            </p:extLst>
          </p:nvPr>
        </p:nvGraphicFramePr>
        <p:xfrm>
          <a:off x="539552" y="764704"/>
          <a:ext cx="8249478" cy="2432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1200802268"/>
              </p:ext>
            </p:extLst>
          </p:nvPr>
        </p:nvGraphicFramePr>
        <p:xfrm>
          <a:off x="1403648" y="3645024"/>
          <a:ext cx="5496272" cy="239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15859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0"/>
            <a:ext cx="6768752" cy="714356"/>
          </a:xfrm>
        </p:spPr>
        <p:txBody>
          <a:bodyPr>
            <a:normAutofit/>
          </a:bodyPr>
          <a:lstStyle/>
          <a:p>
            <a:pPr algn="ctr"/>
            <a:r>
              <a:rPr lang="ka-GE" sz="1400" dirty="0" smtClean="0">
                <a:solidFill>
                  <a:prstClr val="black"/>
                </a:solidFill>
                <a:latin typeface="AcadMtavr" pitchFamily="2" charset="0"/>
                <a:ea typeface="+mn-ea"/>
                <a:cs typeface="+mn-cs"/>
              </a:rPr>
              <a:t>შემოსულობებში</a:t>
            </a:r>
            <a:r>
              <a:rPr lang="ka-GE" sz="1400" dirty="0" smtClean="0">
                <a:solidFill>
                  <a:schemeClr val="tx1"/>
                </a:solidFill>
                <a:latin typeface="Avaza Mtavruli" pitchFamily="34" charset="0"/>
              </a:rPr>
              <a:t>  ცალკეული შემოსავლების პროცენტული გადანაწილება  </a:t>
            </a:r>
            <a:endParaRPr lang="en-US" sz="1400" dirty="0">
              <a:solidFill>
                <a:schemeClr val="tx1"/>
              </a:solidFill>
              <a:latin typeface="Avaza Mtavruli" pitchFamily="34" charset="0"/>
            </a:endParaRPr>
          </a:p>
        </p:txBody>
      </p:sp>
      <p:graphicFrame>
        <p:nvGraphicFramePr>
          <p:cNvPr id="5" name="Chart 7"/>
          <p:cNvGraphicFramePr/>
          <p:nvPr>
            <p:extLst>
              <p:ext uri="{D42A27DB-BD31-4B8C-83A1-F6EECF244321}">
                <p14:modId xmlns:p14="http://schemas.microsoft.com/office/powerpoint/2010/main" xmlns="" val="4168208533"/>
              </p:ext>
            </p:extLst>
          </p:nvPr>
        </p:nvGraphicFramePr>
        <p:xfrm>
          <a:off x="467544" y="2500306"/>
          <a:ext cx="8176422" cy="1214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785786" y="1233487"/>
          <a:ext cx="7500989" cy="4767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4786346" cy="1347774"/>
          </a:xfrm>
        </p:spPr>
        <p:txBody>
          <a:bodyPr>
            <a:normAutofit/>
          </a:bodyPr>
          <a:lstStyle/>
          <a:p>
            <a:pPr algn="ctr"/>
            <a:r>
              <a:rPr lang="ka-GE" sz="2800" dirty="0" smtClean="0">
                <a:solidFill>
                  <a:schemeClr val="tx1"/>
                </a:solidFill>
                <a:latin typeface="Avaza Mtavruli" pitchFamily="34" charset="0"/>
              </a:rPr>
              <a:t>გ ა დ ა ს ა ხ ა დ ე ბ ი</a:t>
            </a:r>
            <a:r>
              <a:rPr lang="en-GB" sz="2800" dirty="0" smtClean="0">
                <a:solidFill>
                  <a:schemeClr val="tx1"/>
                </a:solidFill>
                <a:latin typeface="Avaza Mtavruli" pitchFamily="34" charset="0"/>
              </a:rPr>
              <a:t> </a:t>
            </a:r>
            <a:r>
              <a:rPr lang="ka-GE" sz="2800" dirty="0" smtClean="0">
                <a:solidFill>
                  <a:schemeClr val="tx1"/>
                </a:solidFill>
                <a:latin typeface="Avaza Mtavruli" pitchFamily="34" charset="0"/>
              </a:rPr>
              <a:t>                მთლიან შემოსულობებში</a:t>
            </a:r>
            <a:r>
              <a:rPr lang="en-GB" sz="1300" dirty="0" smtClean="0">
                <a:solidFill>
                  <a:schemeClr val="tx1"/>
                </a:solidFill>
                <a:latin typeface="Avaza Mtavruli" pitchFamily="34" charset="0"/>
              </a:rPr>
              <a:t>m/S </a:t>
            </a:r>
            <a:r>
              <a:rPr lang="en-GB" sz="1300" dirty="0" err="1" smtClean="0">
                <a:solidFill>
                  <a:schemeClr val="tx1"/>
                </a:solidFill>
                <a:latin typeface="Avaza Mtavruli" pitchFamily="34" charset="0"/>
              </a:rPr>
              <a:t>damatebiTi</a:t>
            </a:r>
            <a:r>
              <a:rPr lang="en-GB" sz="1300" dirty="0" smtClean="0">
                <a:solidFill>
                  <a:schemeClr val="tx1"/>
                </a:solidFill>
                <a:latin typeface="Avaza Mtavruli" pitchFamily="34" charset="0"/>
              </a:rPr>
              <a:t> </a:t>
            </a:r>
            <a:r>
              <a:rPr lang="en-GB" sz="1300" dirty="0" err="1" smtClean="0">
                <a:solidFill>
                  <a:schemeClr val="tx1"/>
                </a:solidFill>
                <a:latin typeface="Avaza Mtavruli" pitchFamily="34" charset="0"/>
              </a:rPr>
              <a:t>Rirebulebisgadasaxadi</a:t>
            </a:r>
            <a:r>
              <a:rPr lang="en-GB" sz="1300" dirty="0" smtClean="0">
                <a:solidFill>
                  <a:schemeClr val="tx1"/>
                </a:solidFill>
                <a:latin typeface="Avaza Mtavruli" pitchFamily="34" charset="0"/>
              </a:rPr>
              <a:t> </a:t>
            </a:r>
            <a:r>
              <a:rPr lang="ka-GE" sz="1300" dirty="0" smtClean="0">
                <a:solidFill>
                  <a:schemeClr val="tx1"/>
                </a:solidFill>
                <a:latin typeface="Avaza Mtavruli" pitchFamily="34" charset="0"/>
              </a:rPr>
              <a:t>13 970,5</a:t>
            </a:r>
            <a:r>
              <a:rPr lang="en-GB" sz="1300" dirty="0" smtClean="0">
                <a:solidFill>
                  <a:schemeClr val="tx1"/>
                </a:solidFill>
                <a:latin typeface="Avaza Mtavruli" pitchFamily="34" charset="0"/>
              </a:rPr>
              <a:t>  </a:t>
            </a:r>
            <a:r>
              <a:rPr lang="en-GB" sz="1300" dirty="0" err="1" smtClean="0">
                <a:solidFill>
                  <a:schemeClr val="tx1"/>
                </a:solidFill>
                <a:latin typeface="Avaza Mtavruli" pitchFamily="34" charset="0"/>
              </a:rPr>
              <a:t>qonebis</a:t>
            </a:r>
            <a:r>
              <a:rPr lang="en-GB" sz="1300" dirty="0" smtClean="0">
                <a:solidFill>
                  <a:schemeClr val="tx1"/>
                </a:solidFill>
                <a:latin typeface="Avaza Mtavruli" pitchFamily="34" charset="0"/>
              </a:rPr>
              <a:t> </a:t>
            </a:r>
            <a:r>
              <a:rPr lang="en-GB" sz="1300" dirty="0" err="1" smtClean="0">
                <a:solidFill>
                  <a:schemeClr val="tx1"/>
                </a:solidFill>
                <a:latin typeface="Avaza Mtavruli" pitchFamily="34" charset="0"/>
              </a:rPr>
              <a:t>gadasaxadi</a:t>
            </a:r>
            <a:r>
              <a:rPr lang="en-GB" sz="1300" dirty="0" smtClean="0">
                <a:solidFill>
                  <a:schemeClr val="tx1"/>
                </a:solidFill>
                <a:latin typeface="Avaza Mtavruli" pitchFamily="34" charset="0"/>
              </a:rPr>
              <a:t> </a:t>
            </a:r>
            <a:r>
              <a:rPr lang="ka-GE" sz="1300" dirty="0" smtClean="0">
                <a:solidFill>
                  <a:schemeClr val="tx1"/>
                </a:solidFill>
                <a:latin typeface="Avaza Mtavruli" pitchFamily="34" charset="0"/>
              </a:rPr>
              <a:t> 4599,9</a:t>
            </a:r>
            <a:endParaRPr lang="en-US" sz="1300" dirty="0">
              <a:solidFill>
                <a:schemeClr val="tx1"/>
              </a:solidFill>
              <a:latin typeface="AcadMtavr" pitchFamily="2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785786" y="1285860"/>
          <a:ext cx="778674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1" y="1500171"/>
          <a:ext cx="3114668" cy="2751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383"/>
                <a:gridCol w="770086"/>
                <a:gridCol w="714380"/>
                <a:gridCol w="785819"/>
              </a:tblGrid>
              <a:tr h="1055282"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/>
                        <a:t>  ა</a:t>
                      </a:r>
                      <a:r>
                        <a:rPr lang="ka-GE" sz="1000" dirty="0" smtClean="0">
                          <a:solidFill>
                            <a:schemeClr val="tx1"/>
                          </a:solidFill>
                        </a:rPr>
                        <a:t>დასახელება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>
                          <a:solidFill>
                            <a:schemeClr val="tx1"/>
                          </a:solidFill>
                        </a:rPr>
                        <a:t>წლიური გეგმა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>
                          <a:solidFill>
                            <a:schemeClr val="tx1"/>
                          </a:solidFill>
                        </a:rPr>
                        <a:t>ფაქტიურად შესრულდა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>
                          <a:solidFill>
                            <a:schemeClr val="tx1"/>
                          </a:solidFill>
                        </a:rPr>
                        <a:t>გადახრა გეგმასტან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90615"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/>
                        <a:t>ქონების გადასახადი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/>
                        <a:t>3700,0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>
                          <a:solidFill>
                            <a:schemeClr val="tx1"/>
                          </a:solidFill>
                        </a:rPr>
                        <a:t>4599,9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>
                          <a:solidFill>
                            <a:schemeClr val="tx1"/>
                          </a:solidFill>
                        </a:rPr>
                        <a:t>+899,9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25873"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/>
                        <a:t>დამატებული ღირებუ ლების გადასახადი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/>
                        <a:t>13549,0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>
                          <a:solidFill>
                            <a:schemeClr val="tx1"/>
                          </a:solidFill>
                        </a:rPr>
                        <a:t>13970,5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>
                          <a:solidFill>
                            <a:schemeClr val="tx1"/>
                          </a:solidFill>
                        </a:rPr>
                        <a:t>+421,5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2400" dirty="0" smtClean="0"/>
              <a:t>გადასახადები შესრულება                                      (ანალოგიური პერიოდის გეგმასთან მიმართებაში)</a:t>
            </a:r>
            <a:endParaRPr lang="ru-RU" sz="2400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3786182" y="1714488"/>
          <a:ext cx="4857784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2390</TotalTime>
  <Words>1546</Words>
  <Application>Microsoft Office PowerPoint</Application>
  <PresentationFormat>Экран (4:3)</PresentationFormat>
  <Paragraphs>330</Paragraphs>
  <Slides>25</Slides>
  <Notes>4</Notes>
  <HiddenSlides>1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25</vt:i4>
      </vt:variant>
    </vt:vector>
  </HeadingPairs>
  <TitlesOfParts>
    <vt:vector size="35" baseType="lpstr">
      <vt:lpstr>Concourse</vt:lpstr>
      <vt:lpstr>Office Theme</vt:lpstr>
      <vt:lpstr>2_Office Theme</vt:lpstr>
      <vt:lpstr>3_Office Theme</vt:lpstr>
      <vt:lpstr>4_Office Theme</vt:lpstr>
      <vt:lpstr>5_Office Theme</vt:lpstr>
      <vt:lpstr>7_Office Theme</vt:lpstr>
      <vt:lpstr>8_Office Theme</vt:lpstr>
      <vt:lpstr>9_Office Theme</vt:lpstr>
      <vt:lpstr>10_Office Theme</vt:lpstr>
      <vt:lpstr>ქობულეთის მუნიციპალიტეტის  2021 წლის ბიუჯეტის  შესრულება</vt:lpstr>
      <vt:lpstr>Слайд 2</vt:lpstr>
      <vt:lpstr>ქობულეთის მუნიციპალიტეტის პრიორიტეტები  </vt:lpstr>
      <vt:lpstr>2021 წლის ბიუჯეტის ძირითადი ფინანსური მაჩვენებლების შესრულება</vt:lpstr>
      <vt:lpstr>შემოსულობები </vt:lpstr>
      <vt:lpstr>Слайд 6</vt:lpstr>
      <vt:lpstr>შემოსულობებში  ცალკეული შემოსავლების პროცენტული გადანაწილება  </vt:lpstr>
      <vt:lpstr>გ ა დ ა ს ა ხ ა დ ე ბ ი                 მთლიან შემოსულობებშიm/S damatebiTi Rirebulebisgadasaxadi 13 970,5  qonebis gadasaxadi  4599,9</vt:lpstr>
      <vt:lpstr>გადასახადები შესრულება                                      (ანალოგიური პერიოდის გეგმასთან მიმართებაში)</vt:lpstr>
      <vt:lpstr>სხვა შემოსავლები  (პერიოდის გეგმასთან მიმართებაში)</vt:lpstr>
      <vt:lpstr>გრანტების შესრულება</vt:lpstr>
      <vt:lpstr>გადასახდელების ფაქტიური ხარჯის                           zrda  2020წელთან შედარებით   32,2%</vt:lpstr>
      <vt:lpstr>პრიორიტეტები</vt:lpstr>
      <vt:lpstr>Слайд 14</vt:lpstr>
      <vt:lpstr>ინფრასტრუქტურის განვითარება</vt:lpstr>
      <vt:lpstr>Слайд 16</vt:lpstr>
      <vt:lpstr>Слайд 17</vt:lpstr>
      <vt:lpstr>განათლება</vt:lpstr>
      <vt:lpstr>Слайд 19</vt:lpstr>
      <vt:lpstr>კულტურა, ახალგაზრდობა და სპორტი</vt:lpstr>
      <vt:lpstr>Слайд 21</vt:lpstr>
      <vt:lpstr>  ჯანმრთელობის დაცვა და სოციალური უზრუნველყოფა   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წლის ბიუჯეტის პროექტი</dc:title>
  <dc:creator>pc 16</dc:creator>
  <cp:lastModifiedBy>Gia</cp:lastModifiedBy>
  <cp:revision>309</cp:revision>
  <cp:lastPrinted>2019-12-09T17:48:14Z</cp:lastPrinted>
  <dcterms:created xsi:type="dcterms:W3CDTF">2006-08-16T00:00:00Z</dcterms:created>
  <dcterms:modified xsi:type="dcterms:W3CDTF">2022-02-23T08:23:41Z</dcterms:modified>
</cp:coreProperties>
</file>